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1.xml" ContentType="application/vnd.openxmlformats-officedocument.presentationml.tags+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5220" r:id="rId5"/>
  </p:sldMasterIdLst>
  <p:notesMasterIdLst>
    <p:notesMasterId r:id="rId21"/>
  </p:notesMasterIdLst>
  <p:handoutMasterIdLst>
    <p:handoutMasterId r:id="rId22"/>
  </p:handoutMasterIdLst>
  <p:sldIdLst>
    <p:sldId id="615" r:id="rId6"/>
    <p:sldId id="593" r:id="rId7"/>
    <p:sldId id="635" r:id="rId8"/>
    <p:sldId id="638" r:id="rId9"/>
    <p:sldId id="616" r:id="rId10"/>
    <p:sldId id="617" r:id="rId11"/>
    <p:sldId id="620" r:id="rId12"/>
    <p:sldId id="621" r:id="rId13"/>
    <p:sldId id="636" r:id="rId14"/>
    <p:sldId id="637" r:id="rId15"/>
    <p:sldId id="639" r:id="rId16"/>
    <p:sldId id="859" r:id="rId17"/>
    <p:sldId id="566" r:id="rId18"/>
    <p:sldId id="857" r:id="rId19"/>
    <p:sldId id="533" r:id="rId20"/>
  </p:sldIdLst>
  <p:sldSz cx="9144000" cy="5143500" type="screen16x9"/>
  <p:notesSz cx="6854825" cy="9240838"/>
  <p:defaultTextStyle>
    <a:defPPr>
      <a:defRPr lang="en-U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521415D9-36F7-43E2-AB2F-B90AF26B5E84}">
      <p14:sectionLst xmlns:p14="http://schemas.microsoft.com/office/powerpoint/2010/main">
        <p14:section name="Default Section" id="{9FD26745-286A-0847-8149-788AC30EF25D}">
          <p14:sldIdLst>
            <p14:sldId id="615"/>
            <p14:sldId id="593"/>
            <p14:sldId id="635"/>
            <p14:sldId id="638"/>
            <p14:sldId id="616"/>
            <p14:sldId id="617"/>
            <p14:sldId id="620"/>
            <p14:sldId id="621"/>
            <p14:sldId id="636"/>
            <p14:sldId id="637"/>
            <p14:sldId id="639"/>
            <p14:sldId id="859"/>
            <p14:sldId id="566"/>
            <p14:sldId id="857"/>
            <p14:sldId id="533"/>
          </p14:sldIdLst>
        </p14:section>
      </p14:sectionLst>
    </p:ext>
    <p:ext uri="{EFAFB233-063F-42B5-8137-9DF3F51BA10A}">
      <p15:sldGuideLst xmlns:p15="http://schemas.microsoft.com/office/powerpoint/2012/main">
        <p15:guide id="1" orient="horz" pos="708" userDrawn="1">
          <p15:clr>
            <a:srgbClr val="A4A3A4"/>
          </p15:clr>
        </p15:guide>
        <p15:guide id="2" orient="horz" pos="1284" userDrawn="1">
          <p15:clr>
            <a:srgbClr val="A4A3A4"/>
          </p15:clr>
        </p15:guide>
        <p15:guide id="3" pos="2880">
          <p15:clr>
            <a:srgbClr val="A4A3A4"/>
          </p15:clr>
        </p15:guide>
      </p15:sldGuideLst>
    </p:ext>
    <p:ext uri="{2D200454-40CA-4A62-9FC3-DE9A4176ACB9}">
      <p15:notesGuideLst xmlns:p15="http://schemas.microsoft.com/office/powerpoint/2012/main">
        <p15:guide id="1" orient="horz" pos="2911" userDrawn="1">
          <p15:clr>
            <a:srgbClr val="A4A3A4"/>
          </p15:clr>
        </p15:guide>
        <p15:guide id="2" pos="2159"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B300604-EB64-FD37-3AC1-DBFB3900B018}" name="Stephens, Jenny" initials="SJ" userId="S::Jenny.Stephens@soundtransit.org::edd8f591-6516-4b07-87ba-ec79908f52aa" providerId="AD"/>
  <p188:author id="{5A71E243-702D-B9BD-ED7C-A328D3333492}" name="Stephens, Jenny" initials="SJ" userId="S::jenny.stephens@soundtransit.org::edd8f591-6516-4b07-87ba-ec79908f52aa" providerId="AD"/>
  <p188:author id="{CD8BFD81-DB99-ECBF-7FD9-1EFBAA33890E}" name="Herselman, Jacqui" initials="HJ" userId="S::Jacqui.Herselman@soundtransit.org::43e6ce22-aed7-4cc6-b9fc-b76910189c9a" providerId="AD"/>
  <p188:author id="{CA06B89E-7F32-5669-71F8-37201BFF3CD5}" name="Herselman, Jacqui" initials="HJ" userId="S::jacqui.herselman@soundtransit.org::43e6ce22-aed7-4cc6-b9fc-b76910189c9a" providerId="AD"/>
  <p188:author id="{E2FC11B5-2B1B-CD63-3A99-642033A8C529}" name="Biltz, Roger" initials="BR" userId="S::Roger.Biltz@soundtransit.org::afc2fc40-e424-490b-8051-8fece40d229d" providerId="AD"/>
  <p188:author id="{C75552C9-C177-D8D0-0A5E-62E1D2004F1A}" name="Hathaway, Jim" initials="HJ" userId="S::james.hathaway@soundtransit.org::f6a3f1b7-4ab6-4ed5-80cc-8c5a74f786d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haner, Zach" initials="SZ" lastIdx="2" clrIdx="0"/>
  <p:cmAuthor id="2" name="Butler, Tracy" initials="BT" lastIdx="1" clrIdx="1">
    <p:extLst>
      <p:ext uri="{19B8F6BF-5375-455C-9EA6-DF929625EA0E}">
        <p15:presenceInfo xmlns:p15="http://schemas.microsoft.com/office/powerpoint/2012/main" userId="Butler, Tracy"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3051"/>
    <a:srgbClr val="007297"/>
    <a:srgbClr val="EF7622"/>
    <a:srgbClr val="000000"/>
    <a:srgbClr val="1F2F51"/>
    <a:srgbClr val="FFB819"/>
    <a:srgbClr val="002E6D"/>
    <a:srgbClr val="550B51"/>
    <a:srgbClr val="007ABC"/>
    <a:srgbClr val="0038D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4497" autoAdjust="0"/>
  </p:normalViewPr>
  <p:slideViewPr>
    <p:cSldViewPr snapToGrid="0">
      <p:cViewPr varScale="1">
        <p:scale>
          <a:sx n="80" d="100"/>
          <a:sy n="80" d="100"/>
        </p:scale>
        <p:origin x="1450" y="48"/>
      </p:cViewPr>
      <p:guideLst>
        <p:guide orient="horz" pos="708"/>
        <p:guide orient="horz" pos="1284"/>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2911"/>
        <p:guide pos="215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commentAuthors" Target="commentAuthors.xml"/><Relationship Id="rId28"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E1F30F-696A-4B8F-9DA5-FFDAA2E9B824}"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FB86517D-96EC-4611-A5F6-66C1BC59F728}">
      <dgm:prSet phldrT="[Text]" custT="1"/>
      <dgm:spPr/>
      <dgm:t>
        <a:bodyPr/>
        <a:lstStyle/>
        <a:p>
          <a:r>
            <a:rPr lang="en-US" sz="1800" i="1"/>
            <a:t>Department Goals</a:t>
          </a:r>
        </a:p>
      </dgm:t>
    </dgm:pt>
    <dgm:pt modelId="{B79FC81E-232E-4C8E-8A89-B755A9334A52}" type="parTrans" cxnId="{2156ADFB-0747-43D6-85F1-30F92D20D19A}">
      <dgm:prSet/>
      <dgm:spPr/>
      <dgm:t>
        <a:bodyPr/>
        <a:lstStyle/>
        <a:p>
          <a:endParaRPr lang="en-US" sz="2800" i="1"/>
        </a:p>
      </dgm:t>
    </dgm:pt>
    <dgm:pt modelId="{BA1CBA58-36B0-4B8A-B97A-B2B40E10ABC5}" type="sibTrans" cxnId="{2156ADFB-0747-43D6-85F1-30F92D20D19A}">
      <dgm:prSet/>
      <dgm:spPr/>
      <dgm:t>
        <a:bodyPr/>
        <a:lstStyle/>
        <a:p>
          <a:endParaRPr lang="en-US" sz="2800" i="1"/>
        </a:p>
      </dgm:t>
    </dgm:pt>
    <dgm:pt modelId="{FA970449-962F-45AF-B2D3-CE8C137C2B06}">
      <dgm:prSet phldrT="[Text]" custT="1"/>
      <dgm:spPr/>
      <dgm:t>
        <a:bodyPr/>
        <a:lstStyle/>
        <a:p>
          <a:r>
            <a:rPr lang="en-US" sz="1800" i="1"/>
            <a:t>Workforce &amp; Space Planning</a:t>
          </a:r>
        </a:p>
      </dgm:t>
    </dgm:pt>
    <dgm:pt modelId="{FC4D1C69-2071-453B-B1E3-F05EBC92C296}" type="parTrans" cxnId="{12EA99FD-B847-4FCD-843F-2CA6F94718F9}">
      <dgm:prSet/>
      <dgm:spPr/>
      <dgm:t>
        <a:bodyPr/>
        <a:lstStyle/>
        <a:p>
          <a:endParaRPr lang="en-US" sz="2800" i="1"/>
        </a:p>
      </dgm:t>
    </dgm:pt>
    <dgm:pt modelId="{68AAA345-3C4B-48B7-9B8D-C2F7211FD38C}" type="sibTrans" cxnId="{12EA99FD-B847-4FCD-843F-2CA6F94718F9}">
      <dgm:prSet/>
      <dgm:spPr/>
      <dgm:t>
        <a:bodyPr/>
        <a:lstStyle/>
        <a:p>
          <a:endParaRPr lang="en-US" sz="2800" i="1"/>
        </a:p>
      </dgm:t>
    </dgm:pt>
    <dgm:pt modelId="{7AD75589-3796-4A86-9097-F058065C6C76}">
      <dgm:prSet phldrT="[Text]" custT="1"/>
      <dgm:spPr/>
      <dgm:t>
        <a:bodyPr/>
        <a:lstStyle/>
        <a:p>
          <a:r>
            <a:rPr lang="en-US" sz="1800" i="1"/>
            <a:t>NSEP &amp; IT</a:t>
          </a:r>
        </a:p>
      </dgm:t>
    </dgm:pt>
    <dgm:pt modelId="{4E6E2BD3-BE65-4E51-B647-8980D8D6E150}" type="parTrans" cxnId="{7D3B6D4D-A4D1-42DA-BB72-0CD70C32169E}">
      <dgm:prSet/>
      <dgm:spPr/>
      <dgm:t>
        <a:bodyPr/>
        <a:lstStyle/>
        <a:p>
          <a:endParaRPr lang="en-US" sz="2800" i="1"/>
        </a:p>
      </dgm:t>
    </dgm:pt>
    <dgm:pt modelId="{5793048B-AC63-4954-B132-D2A0D49A465C}" type="sibTrans" cxnId="{7D3B6D4D-A4D1-42DA-BB72-0CD70C32169E}">
      <dgm:prSet/>
      <dgm:spPr/>
      <dgm:t>
        <a:bodyPr/>
        <a:lstStyle/>
        <a:p>
          <a:endParaRPr lang="en-US" sz="2800" i="1"/>
        </a:p>
      </dgm:t>
    </dgm:pt>
    <dgm:pt modelId="{88FFC1E8-9D1F-424F-A46D-27D81999947A}">
      <dgm:prSet phldrT="[Text]" custT="1"/>
      <dgm:spPr/>
      <dgm:t>
        <a:bodyPr/>
        <a:lstStyle/>
        <a:p>
          <a:r>
            <a:rPr lang="en-US" sz="1800" i="1">
              <a:solidFill>
                <a:srgbClr val="FF0000"/>
              </a:solidFill>
            </a:rPr>
            <a:t>Budget</a:t>
          </a:r>
        </a:p>
      </dgm:t>
    </dgm:pt>
    <dgm:pt modelId="{F61B8AB9-00DB-4CEB-9A11-282655F25269}" type="parTrans" cxnId="{EC2D2903-BCF8-483F-BF0D-8C9C7CC1615E}">
      <dgm:prSet/>
      <dgm:spPr/>
      <dgm:t>
        <a:bodyPr/>
        <a:lstStyle/>
        <a:p>
          <a:endParaRPr lang="en-US" sz="2800" i="1"/>
        </a:p>
      </dgm:t>
    </dgm:pt>
    <dgm:pt modelId="{9FA17109-5D42-481D-876A-A941DA5CAE08}" type="sibTrans" cxnId="{EC2D2903-BCF8-483F-BF0D-8C9C7CC1615E}">
      <dgm:prSet/>
      <dgm:spPr/>
      <dgm:t>
        <a:bodyPr/>
        <a:lstStyle/>
        <a:p>
          <a:endParaRPr lang="en-US" sz="2800" i="1"/>
        </a:p>
      </dgm:t>
    </dgm:pt>
    <dgm:pt modelId="{62AE434D-F6FF-4614-9DBE-1D0FC6A1FA65}">
      <dgm:prSet phldrT="[Text]" custT="1"/>
      <dgm:spPr/>
      <dgm:t>
        <a:bodyPr/>
        <a:lstStyle/>
        <a:p>
          <a:r>
            <a:rPr lang="en-US" sz="1800" i="1"/>
            <a:t>Strategic Priorities</a:t>
          </a:r>
        </a:p>
      </dgm:t>
    </dgm:pt>
    <dgm:pt modelId="{BFAF97BE-D4F0-4335-A404-90102BF5AF56}" type="parTrans" cxnId="{901309D8-C4A1-4790-9E82-C5CC750757F4}">
      <dgm:prSet/>
      <dgm:spPr/>
      <dgm:t>
        <a:bodyPr/>
        <a:lstStyle/>
        <a:p>
          <a:endParaRPr lang="en-US" sz="2800" i="1"/>
        </a:p>
      </dgm:t>
    </dgm:pt>
    <dgm:pt modelId="{9D73DE6E-FC3B-4D9D-9266-9E9EB4E8C276}" type="sibTrans" cxnId="{901309D8-C4A1-4790-9E82-C5CC750757F4}">
      <dgm:prSet/>
      <dgm:spPr/>
      <dgm:t>
        <a:bodyPr/>
        <a:lstStyle/>
        <a:p>
          <a:endParaRPr lang="en-US" sz="2800" i="1"/>
        </a:p>
      </dgm:t>
    </dgm:pt>
    <dgm:pt modelId="{C2E93326-649D-4D37-8323-335B377F2863}">
      <dgm:prSet phldrT="[Text]" custT="1"/>
      <dgm:spPr/>
      <dgm:t>
        <a:bodyPr/>
        <a:lstStyle/>
        <a:p>
          <a:r>
            <a:rPr lang="en-US" sz="1800" i="1"/>
            <a:t>Goals Reporting</a:t>
          </a:r>
        </a:p>
      </dgm:t>
    </dgm:pt>
    <dgm:pt modelId="{2C323824-27DB-4F92-82D5-EE556C761E77}" type="parTrans" cxnId="{9C2C9355-5124-4B1E-A04A-6594F3418A0C}">
      <dgm:prSet/>
      <dgm:spPr/>
      <dgm:t>
        <a:bodyPr/>
        <a:lstStyle/>
        <a:p>
          <a:endParaRPr lang="en-US" sz="2800" i="1"/>
        </a:p>
      </dgm:t>
    </dgm:pt>
    <dgm:pt modelId="{21E1D68E-5802-4D76-92C1-B1F0ADFE03B9}" type="sibTrans" cxnId="{9C2C9355-5124-4B1E-A04A-6594F3418A0C}">
      <dgm:prSet/>
      <dgm:spPr/>
      <dgm:t>
        <a:bodyPr/>
        <a:lstStyle/>
        <a:p>
          <a:endParaRPr lang="en-US" sz="2800" i="1"/>
        </a:p>
      </dgm:t>
    </dgm:pt>
    <dgm:pt modelId="{AED0C466-F08F-4AC2-8D91-91C284447D2A}" type="pres">
      <dgm:prSet presAssocID="{00E1F30F-696A-4B8F-9DA5-FFDAA2E9B824}" presName="cycle" presStyleCnt="0">
        <dgm:presLayoutVars>
          <dgm:dir/>
          <dgm:resizeHandles val="exact"/>
        </dgm:presLayoutVars>
      </dgm:prSet>
      <dgm:spPr/>
    </dgm:pt>
    <dgm:pt modelId="{397B3064-6874-440E-8A7E-106C05F80251}" type="pres">
      <dgm:prSet presAssocID="{FB86517D-96EC-4611-A5F6-66C1BC59F728}" presName="dummy" presStyleCnt="0"/>
      <dgm:spPr/>
    </dgm:pt>
    <dgm:pt modelId="{584116ED-4E5C-4791-9D7F-2761605E12C6}" type="pres">
      <dgm:prSet presAssocID="{FB86517D-96EC-4611-A5F6-66C1BC59F728}" presName="node" presStyleLbl="revTx" presStyleIdx="0" presStyleCnt="6" custScaleX="141486" custScaleY="69366" custRadScaleRad="99421" custRadScaleInc="17594">
        <dgm:presLayoutVars>
          <dgm:bulletEnabled val="1"/>
        </dgm:presLayoutVars>
      </dgm:prSet>
      <dgm:spPr/>
    </dgm:pt>
    <dgm:pt modelId="{8418C1AC-B62F-489C-AD72-B58F50BFEA0E}" type="pres">
      <dgm:prSet presAssocID="{BA1CBA58-36B0-4B8A-B97A-B2B40E10ABC5}" presName="sibTrans" presStyleLbl="node1" presStyleIdx="0" presStyleCnt="6"/>
      <dgm:spPr/>
    </dgm:pt>
    <dgm:pt modelId="{8325191D-85B5-4717-AD0F-826EAA1A2BD5}" type="pres">
      <dgm:prSet presAssocID="{FA970449-962F-45AF-B2D3-CE8C137C2B06}" presName="dummy" presStyleCnt="0"/>
      <dgm:spPr/>
    </dgm:pt>
    <dgm:pt modelId="{6B856446-E087-4144-850B-DCC4534C9475}" type="pres">
      <dgm:prSet presAssocID="{FA970449-962F-45AF-B2D3-CE8C137C2B06}" presName="node" presStyleLbl="revTx" presStyleIdx="1" presStyleCnt="6" custScaleX="158352">
        <dgm:presLayoutVars>
          <dgm:bulletEnabled val="1"/>
        </dgm:presLayoutVars>
      </dgm:prSet>
      <dgm:spPr/>
    </dgm:pt>
    <dgm:pt modelId="{AAEA769D-AF12-43A7-8AFD-2F7E99E0694E}" type="pres">
      <dgm:prSet presAssocID="{68AAA345-3C4B-48B7-9B8D-C2F7211FD38C}" presName="sibTrans" presStyleLbl="node1" presStyleIdx="1" presStyleCnt="6"/>
      <dgm:spPr/>
    </dgm:pt>
    <dgm:pt modelId="{4EEDF760-04F9-4C1C-8595-0E601854730C}" type="pres">
      <dgm:prSet presAssocID="{7AD75589-3796-4A86-9097-F058065C6C76}" presName="dummy" presStyleCnt="0"/>
      <dgm:spPr/>
    </dgm:pt>
    <dgm:pt modelId="{3277F47D-F54C-4AA1-A990-242B3D3755A3}" type="pres">
      <dgm:prSet presAssocID="{7AD75589-3796-4A86-9097-F058065C6C76}" presName="node" presStyleLbl="revTx" presStyleIdx="2" presStyleCnt="6">
        <dgm:presLayoutVars>
          <dgm:bulletEnabled val="1"/>
        </dgm:presLayoutVars>
      </dgm:prSet>
      <dgm:spPr/>
    </dgm:pt>
    <dgm:pt modelId="{62B866B3-95D1-420C-B2F7-7BC45B57BAD4}" type="pres">
      <dgm:prSet presAssocID="{5793048B-AC63-4954-B132-D2A0D49A465C}" presName="sibTrans" presStyleLbl="node1" presStyleIdx="2" presStyleCnt="6"/>
      <dgm:spPr/>
    </dgm:pt>
    <dgm:pt modelId="{9053758B-9EDB-4A0E-B0B6-F10604E4E98E}" type="pres">
      <dgm:prSet presAssocID="{88FFC1E8-9D1F-424F-A46D-27D81999947A}" presName="dummy" presStyleCnt="0"/>
      <dgm:spPr/>
    </dgm:pt>
    <dgm:pt modelId="{B45F9BF4-B74D-478E-9B38-1C988BE38BD5}" type="pres">
      <dgm:prSet presAssocID="{88FFC1E8-9D1F-424F-A46D-27D81999947A}" presName="node" presStyleLbl="revTx" presStyleIdx="3" presStyleCnt="6">
        <dgm:presLayoutVars>
          <dgm:bulletEnabled val="1"/>
        </dgm:presLayoutVars>
      </dgm:prSet>
      <dgm:spPr/>
    </dgm:pt>
    <dgm:pt modelId="{3AAE6A8A-FFC4-4FED-A8B1-8396DE0C5096}" type="pres">
      <dgm:prSet presAssocID="{9FA17109-5D42-481D-876A-A941DA5CAE08}" presName="sibTrans" presStyleLbl="node1" presStyleIdx="3" presStyleCnt="6"/>
      <dgm:spPr/>
    </dgm:pt>
    <dgm:pt modelId="{14E54049-955E-438F-89F6-12FDADB5DD4C}" type="pres">
      <dgm:prSet presAssocID="{C2E93326-649D-4D37-8323-335B377F2863}" presName="dummy" presStyleCnt="0"/>
      <dgm:spPr/>
    </dgm:pt>
    <dgm:pt modelId="{6576391B-547F-49FE-86E4-0B9A3A68D78E}" type="pres">
      <dgm:prSet presAssocID="{C2E93326-649D-4D37-8323-335B377F2863}" presName="node" presStyleLbl="revTx" presStyleIdx="4" presStyleCnt="6" custScaleX="117302">
        <dgm:presLayoutVars>
          <dgm:bulletEnabled val="1"/>
        </dgm:presLayoutVars>
      </dgm:prSet>
      <dgm:spPr/>
    </dgm:pt>
    <dgm:pt modelId="{403ECD50-B7F1-418E-8A62-CD1EA9E2FF6D}" type="pres">
      <dgm:prSet presAssocID="{21E1D68E-5802-4D76-92C1-B1F0ADFE03B9}" presName="sibTrans" presStyleLbl="node1" presStyleIdx="4" presStyleCnt="6"/>
      <dgm:spPr/>
    </dgm:pt>
    <dgm:pt modelId="{85D0B71C-E4A0-48B0-930A-E42AE7C65DCE}" type="pres">
      <dgm:prSet presAssocID="{62AE434D-F6FF-4614-9DBE-1D0FC6A1FA65}" presName="dummy" presStyleCnt="0"/>
      <dgm:spPr/>
    </dgm:pt>
    <dgm:pt modelId="{DEF91A03-AAEE-4B95-AB36-14272CE7E54F}" type="pres">
      <dgm:prSet presAssocID="{62AE434D-F6FF-4614-9DBE-1D0FC6A1FA65}" presName="node" presStyleLbl="revTx" presStyleIdx="5" presStyleCnt="6" custScaleX="124918" custScaleY="69366">
        <dgm:presLayoutVars>
          <dgm:bulletEnabled val="1"/>
        </dgm:presLayoutVars>
      </dgm:prSet>
      <dgm:spPr/>
    </dgm:pt>
    <dgm:pt modelId="{CF8D8AF8-F7E3-4A78-A1AA-57918B5793DA}" type="pres">
      <dgm:prSet presAssocID="{9D73DE6E-FC3B-4D9D-9266-9E9EB4E8C276}" presName="sibTrans" presStyleLbl="node1" presStyleIdx="5" presStyleCnt="6"/>
      <dgm:spPr/>
    </dgm:pt>
  </dgm:ptLst>
  <dgm:cxnLst>
    <dgm:cxn modelId="{EC2D2903-BCF8-483F-BF0D-8C9C7CC1615E}" srcId="{00E1F30F-696A-4B8F-9DA5-FFDAA2E9B824}" destId="{88FFC1E8-9D1F-424F-A46D-27D81999947A}" srcOrd="3" destOrd="0" parTransId="{F61B8AB9-00DB-4CEB-9A11-282655F25269}" sibTransId="{9FA17109-5D42-481D-876A-A941DA5CAE08}"/>
    <dgm:cxn modelId="{70444F40-3406-49E2-B2AF-DBE1B974082A}" type="presOf" srcId="{68AAA345-3C4B-48B7-9B8D-C2F7211FD38C}" destId="{AAEA769D-AF12-43A7-8AFD-2F7E99E0694E}" srcOrd="0" destOrd="0" presId="urn:microsoft.com/office/officeart/2005/8/layout/cycle1"/>
    <dgm:cxn modelId="{7D3B6D4D-A4D1-42DA-BB72-0CD70C32169E}" srcId="{00E1F30F-696A-4B8F-9DA5-FFDAA2E9B824}" destId="{7AD75589-3796-4A86-9097-F058065C6C76}" srcOrd="2" destOrd="0" parTransId="{4E6E2BD3-BE65-4E51-B647-8980D8D6E150}" sibTransId="{5793048B-AC63-4954-B132-D2A0D49A465C}"/>
    <dgm:cxn modelId="{43C16052-67B3-41D6-8DB7-B25E59E2681A}" type="presOf" srcId="{00E1F30F-696A-4B8F-9DA5-FFDAA2E9B824}" destId="{AED0C466-F08F-4AC2-8D91-91C284447D2A}" srcOrd="0" destOrd="0" presId="urn:microsoft.com/office/officeart/2005/8/layout/cycle1"/>
    <dgm:cxn modelId="{84712774-FC77-419F-974E-05267C1EF549}" type="presOf" srcId="{7AD75589-3796-4A86-9097-F058065C6C76}" destId="{3277F47D-F54C-4AA1-A990-242B3D3755A3}" srcOrd="0" destOrd="0" presId="urn:microsoft.com/office/officeart/2005/8/layout/cycle1"/>
    <dgm:cxn modelId="{9C2C9355-5124-4B1E-A04A-6594F3418A0C}" srcId="{00E1F30F-696A-4B8F-9DA5-FFDAA2E9B824}" destId="{C2E93326-649D-4D37-8323-335B377F2863}" srcOrd="4" destOrd="0" parTransId="{2C323824-27DB-4F92-82D5-EE556C761E77}" sibTransId="{21E1D68E-5802-4D76-92C1-B1F0ADFE03B9}"/>
    <dgm:cxn modelId="{A9659282-57C0-4CEA-8587-05B9A61C973B}" type="presOf" srcId="{FA970449-962F-45AF-B2D3-CE8C137C2B06}" destId="{6B856446-E087-4144-850B-DCC4534C9475}" srcOrd="0" destOrd="0" presId="urn:microsoft.com/office/officeart/2005/8/layout/cycle1"/>
    <dgm:cxn modelId="{99987F8D-0AC9-4CB4-B237-F50C1223A893}" type="presOf" srcId="{5793048B-AC63-4954-B132-D2A0D49A465C}" destId="{62B866B3-95D1-420C-B2F7-7BC45B57BAD4}" srcOrd="0" destOrd="0" presId="urn:microsoft.com/office/officeart/2005/8/layout/cycle1"/>
    <dgm:cxn modelId="{9339AF95-2A1E-447D-B5A6-22A2ADDBA70F}" type="presOf" srcId="{62AE434D-F6FF-4614-9DBE-1D0FC6A1FA65}" destId="{DEF91A03-AAEE-4B95-AB36-14272CE7E54F}" srcOrd="0" destOrd="0" presId="urn:microsoft.com/office/officeart/2005/8/layout/cycle1"/>
    <dgm:cxn modelId="{BE667598-BA5E-4C9A-86C0-F2A57C7F9E5E}" type="presOf" srcId="{21E1D68E-5802-4D76-92C1-B1F0ADFE03B9}" destId="{403ECD50-B7F1-418E-8A62-CD1EA9E2FF6D}" srcOrd="0" destOrd="0" presId="urn:microsoft.com/office/officeart/2005/8/layout/cycle1"/>
    <dgm:cxn modelId="{3081F69A-6F5F-4E8B-B9A9-3FD26705C694}" type="presOf" srcId="{C2E93326-649D-4D37-8323-335B377F2863}" destId="{6576391B-547F-49FE-86E4-0B9A3A68D78E}" srcOrd="0" destOrd="0" presId="urn:microsoft.com/office/officeart/2005/8/layout/cycle1"/>
    <dgm:cxn modelId="{BB0572A8-4637-4DE0-9F18-2AE3B5163A92}" type="presOf" srcId="{BA1CBA58-36B0-4B8A-B97A-B2B40E10ABC5}" destId="{8418C1AC-B62F-489C-AD72-B58F50BFEA0E}" srcOrd="0" destOrd="0" presId="urn:microsoft.com/office/officeart/2005/8/layout/cycle1"/>
    <dgm:cxn modelId="{1B8E8AB3-E9A4-4AA7-AFA0-352C7E98EE0A}" type="presOf" srcId="{9FA17109-5D42-481D-876A-A941DA5CAE08}" destId="{3AAE6A8A-FFC4-4FED-A8B1-8396DE0C5096}" srcOrd="0" destOrd="0" presId="urn:microsoft.com/office/officeart/2005/8/layout/cycle1"/>
    <dgm:cxn modelId="{901309D8-C4A1-4790-9E82-C5CC750757F4}" srcId="{00E1F30F-696A-4B8F-9DA5-FFDAA2E9B824}" destId="{62AE434D-F6FF-4614-9DBE-1D0FC6A1FA65}" srcOrd="5" destOrd="0" parTransId="{BFAF97BE-D4F0-4335-A404-90102BF5AF56}" sibTransId="{9D73DE6E-FC3B-4D9D-9266-9E9EB4E8C276}"/>
    <dgm:cxn modelId="{3E95DEDC-0262-40DE-A27E-D296F0B0E3EF}" type="presOf" srcId="{9D73DE6E-FC3B-4D9D-9266-9E9EB4E8C276}" destId="{CF8D8AF8-F7E3-4A78-A1AA-57918B5793DA}" srcOrd="0" destOrd="0" presId="urn:microsoft.com/office/officeart/2005/8/layout/cycle1"/>
    <dgm:cxn modelId="{293C16E4-2F6A-4E21-BF17-FC2473971F9C}" type="presOf" srcId="{FB86517D-96EC-4611-A5F6-66C1BC59F728}" destId="{584116ED-4E5C-4791-9D7F-2761605E12C6}" srcOrd="0" destOrd="0" presId="urn:microsoft.com/office/officeart/2005/8/layout/cycle1"/>
    <dgm:cxn modelId="{28719DEA-6FEA-4441-8FD8-66ECA775F442}" type="presOf" srcId="{88FFC1E8-9D1F-424F-A46D-27D81999947A}" destId="{B45F9BF4-B74D-478E-9B38-1C988BE38BD5}" srcOrd="0" destOrd="0" presId="urn:microsoft.com/office/officeart/2005/8/layout/cycle1"/>
    <dgm:cxn modelId="{2156ADFB-0747-43D6-85F1-30F92D20D19A}" srcId="{00E1F30F-696A-4B8F-9DA5-FFDAA2E9B824}" destId="{FB86517D-96EC-4611-A5F6-66C1BC59F728}" srcOrd="0" destOrd="0" parTransId="{B79FC81E-232E-4C8E-8A89-B755A9334A52}" sibTransId="{BA1CBA58-36B0-4B8A-B97A-B2B40E10ABC5}"/>
    <dgm:cxn modelId="{12EA99FD-B847-4FCD-843F-2CA6F94718F9}" srcId="{00E1F30F-696A-4B8F-9DA5-FFDAA2E9B824}" destId="{FA970449-962F-45AF-B2D3-CE8C137C2B06}" srcOrd="1" destOrd="0" parTransId="{FC4D1C69-2071-453B-B1E3-F05EBC92C296}" sibTransId="{68AAA345-3C4B-48B7-9B8D-C2F7211FD38C}"/>
    <dgm:cxn modelId="{97FEB8BA-4AEF-44CA-BFCA-58DCA321F8C2}" type="presParOf" srcId="{AED0C466-F08F-4AC2-8D91-91C284447D2A}" destId="{397B3064-6874-440E-8A7E-106C05F80251}" srcOrd="0" destOrd="0" presId="urn:microsoft.com/office/officeart/2005/8/layout/cycle1"/>
    <dgm:cxn modelId="{7D76E310-6032-4BD0-B3EF-8EDA84160EBA}" type="presParOf" srcId="{AED0C466-F08F-4AC2-8D91-91C284447D2A}" destId="{584116ED-4E5C-4791-9D7F-2761605E12C6}" srcOrd="1" destOrd="0" presId="urn:microsoft.com/office/officeart/2005/8/layout/cycle1"/>
    <dgm:cxn modelId="{011BC365-DDBD-47B2-BFE7-FE6B65B2DFE3}" type="presParOf" srcId="{AED0C466-F08F-4AC2-8D91-91C284447D2A}" destId="{8418C1AC-B62F-489C-AD72-B58F50BFEA0E}" srcOrd="2" destOrd="0" presId="urn:microsoft.com/office/officeart/2005/8/layout/cycle1"/>
    <dgm:cxn modelId="{0B6D0730-D52A-4923-B1A9-2D5BE6950E4C}" type="presParOf" srcId="{AED0C466-F08F-4AC2-8D91-91C284447D2A}" destId="{8325191D-85B5-4717-AD0F-826EAA1A2BD5}" srcOrd="3" destOrd="0" presId="urn:microsoft.com/office/officeart/2005/8/layout/cycle1"/>
    <dgm:cxn modelId="{8095D7F5-0AC0-4159-A688-56A650772E15}" type="presParOf" srcId="{AED0C466-F08F-4AC2-8D91-91C284447D2A}" destId="{6B856446-E087-4144-850B-DCC4534C9475}" srcOrd="4" destOrd="0" presId="urn:microsoft.com/office/officeart/2005/8/layout/cycle1"/>
    <dgm:cxn modelId="{6FD769D0-E3F8-4648-BE0D-593C4DC5F95B}" type="presParOf" srcId="{AED0C466-F08F-4AC2-8D91-91C284447D2A}" destId="{AAEA769D-AF12-43A7-8AFD-2F7E99E0694E}" srcOrd="5" destOrd="0" presId="urn:microsoft.com/office/officeart/2005/8/layout/cycle1"/>
    <dgm:cxn modelId="{92DE9DF6-5A0A-4873-A38E-EDD79F1F553F}" type="presParOf" srcId="{AED0C466-F08F-4AC2-8D91-91C284447D2A}" destId="{4EEDF760-04F9-4C1C-8595-0E601854730C}" srcOrd="6" destOrd="0" presId="urn:microsoft.com/office/officeart/2005/8/layout/cycle1"/>
    <dgm:cxn modelId="{FF7248FF-0B61-4632-91B6-D8FA30E67764}" type="presParOf" srcId="{AED0C466-F08F-4AC2-8D91-91C284447D2A}" destId="{3277F47D-F54C-4AA1-A990-242B3D3755A3}" srcOrd="7" destOrd="0" presId="urn:microsoft.com/office/officeart/2005/8/layout/cycle1"/>
    <dgm:cxn modelId="{0185489D-3088-476B-A2DD-74EE34C85BCD}" type="presParOf" srcId="{AED0C466-F08F-4AC2-8D91-91C284447D2A}" destId="{62B866B3-95D1-420C-B2F7-7BC45B57BAD4}" srcOrd="8" destOrd="0" presId="urn:microsoft.com/office/officeart/2005/8/layout/cycle1"/>
    <dgm:cxn modelId="{15C4B148-9ADF-4A77-BFA4-927B5D81E27A}" type="presParOf" srcId="{AED0C466-F08F-4AC2-8D91-91C284447D2A}" destId="{9053758B-9EDB-4A0E-B0B6-F10604E4E98E}" srcOrd="9" destOrd="0" presId="urn:microsoft.com/office/officeart/2005/8/layout/cycle1"/>
    <dgm:cxn modelId="{592F3D63-267F-4256-A5DA-A6E2DB209A28}" type="presParOf" srcId="{AED0C466-F08F-4AC2-8D91-91C284447D2A}" destId="{B45F9BF4-B74D-478E-9B38-1C988BE38BD5}" srcOrd="10" destOrd="0" presId="urn:microsoft.com/office/officeart/2005/8/layout/cycle1"/>
    <dgm:cxn modelId="{2C24AAFE-1EAF-4FAF-9498-FC87BB0D5C1F}" type="presParOf" srcId="{AED0C466-F08F-4AC2-8D91-91C284447D2A}" destId="{3AAE6A8A-FFC4-4FED-A8B1-8396DE0C5096}" srcOrd="11" destOrd="0" presId="urn:microsoft.com/office/officeart/2005/8/layout/cycle1"/>
    <dgm:cxn modelId="{B456B821-7EE5-4E05-9330-C8FE1EC28DA5}" type="presParOf" srcId="{AED0C466-F08F-4AC2-8D91-91C284447D2A}" destId="{14E54049-955E-438F-89F6-12FDADB5DD4C}" srcOrd="12" destOrd="0" presId="urn:microsoft.com/office/officeart/2005/8/layout/cycle1"/>
    <dgm:cxn modelId="{6984A8E9-8B9A-4939-9F7E-51F038C84487}" type="presParOf" srcId="{AED0C466-F08F-4AC2-8D91-91C284447D2A}" destId="{6576391B-547F-49FE-86E4-0B9A3A68D78E}" srcOrd="13" destOrd="0" presId="urn:microsoft.com/office/officeart/2005/8/layout/cycle1"/>
    <dgm:cxn modelId="{6C1B0D75-58D4-4736-858B-EF98EB389728}" type="presParOf" srcId="{AED0C466-F08F-4AC2-8D91-91C284447D2A}" destId="{403ECD50-B7F1-418E-8A62-CD1EA9E2FF6D}" srcOrd="14" destOrd="0" presId="urn:microsoft.com/office/officeart/2005/8/layout/cycle1"/>
    <dgm:cxn modelId="{CF088D75-421D-4024-AF1E-CF890430D38D}" type="presParOf" srcId="{AED0C466-F08F-4AC2-8D91-91C284447D2A}" destId="{85D0B71C-E4A0-48B0-930A-E42AE7C65DCE}" srcOrd="15" destOrd="0" presId="urn:microsoft.com/office/officeart/2005/8/layout/cycle1"/>
    <dgm:cxn modelId="{03733EBC-4B72-4B68-9C8B-082899D1796E}" type="presParOf" srcId="{AED0C466-F08F-4AC2-8D91-91C284447D2A}" destId="{DEF91A03-AAEE-4B95-AB36-14272CE7E54F}" srcOrd="16" destOrd="0" presId="urn:microsoft.com/office/officeart/2005/8/layout/cycle1"/>
    <dgm:cxn modelId="{9CE35A42-D966-4E2D-B3CD-938C3B98DAEB}" type="presParOf" srcId="{AED0C466-F08F-4AC2-8D91-91C284447D2A}" destId="{CF8D8AF8-F7E3-4A78-A1AA-57918B5793DA}" srcOrd="17"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F24EA84-ABD0-44B2-9CB4-0683FEB320E8}" type="doc">
      <dgm:prSet loTypeId="urn:microsoft.com/office/officeart/2005/8/layout/cycle2" loCatId="cycle" qsTypeId="urn:microsoft.com/office/officeart/2005/8/quickstyle/simple1" qsCatId="simple" csTypeId="urn:microsoft.com/office/officeart/2005/8/colors/accent6_2" csCatId="accent6" phldr="1"/>
      <dgm:spPr/>
      <dgm:t>
        <a:bodyPr/>
        <a:lstStyle/>
        <a:p>
          <a:endParaRPr lang="en-US"/>
        </a:p>
      </dgm:t>
    </dgm:pt>
    <dgm:pt modelId="{27419E68-41F3-4B8C-A906-9C3039E7023E}">
      <dgm:prSet phldrT="[Text]"/>
      <dgm:spPr/>
      <dgm:t>
        <a:bodyPr/>
        <a:lstStyle/>
        <a:p>
          <a:r>
            <a:rPr lang="en-US"/>
            <a:t>Q4</a:t>
          </a:r>
        </a:p>
      </dgm:t>
    </dgm:pt>
    <dgm:pt modelId="{E04D3E71-6DAA-4002-9B01-2BD8682CAF7D}" type="parTrans" cxnId="{3DD8A6FC-753D-4E62-ABEB-B3BDDDAC5151}">
      <dgm:prSet/>
      <dgm:spPr/>
      <dgm:t>
        <a:bodyPr/>
        <a:lstStyle/>
        <a:p>
          <a:endParaRPr lang="en-US"/>
        </a:p>
      </dgm:t>
    </dgm:pt>
    <dgm:pt modelId="{91E36B6D-DCFE-4205-9F41-737463C03483}" type="sibTrans" cxnId="{3DD8A6FC-753D-4E62-ABEB-B3BDDDAC5151}">
      <dgm:prSet/>
      <dgm:spPr/>
      <dgm:t>
        <a:bodyPr/>
        <a:lstStyle/>
        <a:p>
          <a:endParaRPr lang="en-US"/>
        </a:p>
      </dgm:t>
    </dgm:pt>
    <dgm:pt modelId="{9BB449D3-0283-457F-97FF-540EDFC96046}">
      <dgm:prSet phldrT="[Text]"/>
      <dgm:spPr/>
      <dgm:t>
        <a:bodyPr/>
        <a:lstStyle/>
        <a:p>
          <a:r>
            <a:rPr lang="en-US"/>
            <a:t>Q1</a:t>
          </a:r>
        </a:p>
      </dgm:t>
    </dgm:pt>
    <dgm:pt modelId="{A67A9EA4-04CB-4554-997D-118A52DC9CD8}" type="parTrans" cxnId="{9BA28900-9300-42A2-A54A-1095CFCBB39A}">
      <dgm:prSet/>
      <dgm:spPr/>
      <dgm:t>
        <a:bodyPr/>
        <a:lstStyle/>
        <a:p>
          <a:endParaRPr lang="en-US"/>
        </a:p>
      </dgm:t>
    </dgm:pt>
    <dgm:pt modelId="{626768B3-EFCF-41C0-BB59-9DB3ABC6DC3D}" type="sibTrans" cxnId="{9BA28900-9300-42A2-A54A-1095CFCBB39A}">
      <dgm:prSet/>
      <dgm:spPr/>
      <dgm:t>
        <a:bodyPr/>
        <a:lstStyle/>
        <a:p>
          <a:endParaRPr lang="en-US"/>
        </a:p>
      </dgm:t>
    </dgm:pt>
    <dgm:pt modelId="{A51978F5-BADB-401E-8A52-9C58B1721281}">
      <dgm:prSet phldrT="[Text]"/>
      <dgm:spPr/>
      <dgm:t>
        <a:bodyPr/>
        <a:lstStyle/>
        <a:p>
          <a:r>
            <a:rPr lang="en-US"/>
            <a:t>Q2</a:t>
          </a:r>
        </a:p>
      </dgm:t>
    </dgm:pt>
    <dgm:pt modelId="{101DAF34-34D8-4988-8956-FB3156FC4F97}" type="parTrans" cxnId="{AE08FE56-9EFC-4F5D-9A83-B24A693EF276}">
      <dgm:prSet/>
      <dgm:spPr/>
      <dgm:t>
        <a:bodyPr/>
        <a:lstStyle/>
        <a:p>
          <a:endParaRPr lang="en-US"/>
        </a:p>
      </dgm:t>
    </dgm:pt>
    <dgm:pt modelId="{904D9081-DC2D-49D0-B660-7D62A8B6FE76}" type="sibTrans" cxnId="{AE08FE56-9EFC-4F5D-9A83-B24A693EF276}">
      <dgm:prSet/>
      <dgm:spPr/>
      <dgm:t>
        <a:bodyPr/>
        <a:lstStyle/>
        <a:p>
          <a:endParaRPr lang="en-US"/>
        </a:p>
      </dgm:t>
    </dgm:pt>
    <dgm:pt modelId="{08595B8F-D754-49D3-940E-A7F4F1A38952}">
      <dgm:prSet phldrT="[Text]"/>
      <dgm:spPr/>
      <dgm:t>
        <a:bodyPr/>
        <a:lstStyle/>
        <a:p>
          <a:r>
            <a:rPr lang="en-US"/>
            <a:t>Q3</a:t>
          </a:r>
        </a:p>
      </dgm:t>
    </dgm:pt>
    <dgm:pt modelId="{86A43FC2-4633-4936-84A7-943183E1F5DE}" type="parTrans" cxnId="{AE051873-1DD1-453F-A11B-3E7023F5F804}">
      <dgm:prSet/>
      <dgm:spPr/>
      <dgm:t>
        <a:bodyPr/>
        <a:lstStyle/>
        <a:p>
          <a:endParaRPr lang="en-US"/>
        </a:p>
      </dgm:t>
    </dgm:pt>
    <dgm:pt modelId="{B2C09BC4-FC85-4E4C-9041-2AE049132660}" type="sibTrans" cxnId="{AE051873-1DD1-453F-A11B-3E7023F5F804}">
      <dgm:prSet/>
      <dgm:spPr/>
      <dgm:t>
        <a:bodyPr/>
        <a:lstStyle/>
        <a:p>
          <a:endParaRPr lang="en-US"/>
        </a:p>
      </dgm:t>
    </dgm:pt>
    <dgm:pt modelId="{1983C938-B395-4753-8227-F13716C8F476}" type="pres">
      <dgm:prSet presAssocID="{CF24EA84-ABD0-44B2-9CB4-0683FEB320E8}" presName="cycle" presStyleCnt="0">
        <dgm:presLayoutVars>
          <dgm:dir/>
          <dgm:resizeHandles val="exact"/>
        </dgm:presLayoutVars>
      </dgm:prSet>
      <dgm:spPr/>
    </dgm:pt>
    <dgm:pt modelId="{90A6DFDF-4BEF-4EF5-A20A-CD4F7BDA3C40}" type="pres">
      <dgm:prSet presAssocID="{27419E68-41F3-4B8C-A906-9C3039E7023E}" presName="node" presStyleLbl="node1" presStyleIdx="0" presStyleCnt="4">
        <dgm:presLayoutVars>
          <dgm:bulletEnabled val="1"/>
        </dgm:presLayoutVars>
      </dgm:prSet>
      <dgm:spPr/>
    </dgm:pt>
    <dgm:pt modelId="{659B7D77-019C-4882-9B42-0F2A84F5929A}" type="pres">
      <dgm:prSet presAssocID="{91E36B6D-DCFE-4205-9F41-737463C03483}" presName="sibTrans" presStyleLbl="sibTrans2D1" presStyleIdx="0" presStyleCnt="4"/>
      <dgm:spPr/>
    </dgm:pt>
    <dgm:pt modelId="{587608EA-34F0-416C-9D71-FEF50AD2A2A2}" type="pres">
      <dgm:prSet presAssocID="{91E36B6D-DCFE-4205-9F41-737463C03483}" presName="connectorText" presStyleLbl="sibTrans2D1" presStyleIdx="0" presStyleCnt="4"/>
      <dgm:spPr/>
    </dgm:pt>
    <dgm:pt modelId="{D4F46144-62D0-4F85-8178-2DCC0CC54391}" type="pres">
      <dgm:prSet presAssocID="{9BB449D3-0283-457F-97FF-540EDFC96046}" presName="node" presStyleLbl="node1" presStyleIdx="1" presStyleCnt="4">
        <dgm:presLayoutVars>
          <dgm:bulletEnabled val="1"/>
        </dgm:presLayoutVars>
      </dgm:prSet>
      <dgm:spPr/>
    </dgm:pt>
    <dgm:pt modelId="{6446D7BB-60DD-476E-89B9-DE572609DF05}" type="pres">
      <dgm:prSet presAssocID="{626768B3-EFCF-41C0-BB59-9DB3ABC6DC3D}" presName="sibTrans" presStyleLbl="sibTrans2D1" presStyleIdx="1" presStyleCnt="4"/>
      <dgm:spPr/>
    </dgm:pt>
    <dgm:pt modelId="{C3AE10B5-3F2E-425E-8BB5-784FE571FC3F}" type="pres">
      <dgm:prSet presAssocID="{626768B3-EFCF-41C0-BB59-9DB3ABC6DC3D}" presName="connectorText" presStyleLbl="sibTrans2D1" presStyleIdx="1" presStyleCnt="4"/>
      <dgm:spPr/>
    </dgm:pt>
    <dgm:pt modelId="{8A0BF8DE-02E4-4A8C-9C47-293CDFDC211B}" type="pres">
      <dgm:prSet presAssocID="{A51978F5-BADB-401E-8A52-9C58B1721281}" presName="node" presStyleLbl="node1" presStyleIdx="2" presStyleCnt="4">
        <dgm:presLayoutVars>
          <dgm:bulletEnabled val="1"/>
        </dgm:presLayoutVars>
      </dgm:prSet>
      <dgm:spPr/>
    </dgm:pt>
    <dgm:pt modelId="{E7C07B8A-0456-4C70-801B-21B80FB46AB1}" type="pres">
      <dgm:prSet presAssocID="{904D9081-DC2D-49D0-B660-7D62A8B6FE76}" presName="sibTrans" presStyleLbl="sibTrans2D1" presStyleIdx="2" presStyleCnt="4"/>
      <dgm:spPr/>
    </dgm:pt>
    <dgm:pt modelId="{C18AC7A0-1171-414E-A1E7-ADCE63DFC1D5}" type="pres">
      <dgm:prSet presAssocID="{904D9081-DC2D-49D0-B660-7D62A8B6FE76}" presName="connectorText" presStyleLbl="sibTrans2D1" presStyleIdx="2" presStyleCnt="4"/>
      <dgm:spPr/>
    </dgm:pt>
    <dgm:pt modelId="{4B19D6FC-D932-4233-A2CA-12637F38FF70}" type="pres">
      <dgm:prSet presAssocID="{08595B8F-D754-49D3-940E-A7F4F1A38952}" presName="node" presStyleLbl="node1" presStyleIdx="3" presStyleCnt="4">
        <dgm:presLayoutVars>
          <dgm:bulletEnabled val="1"/>
        </dgm:presLayoutVars>
      </dgm:prSet>
      <dgm:spPr/>
    </dgm:pt>
    <dgm:pt modelId="{992316DB-FE02-416E-932E-5232C08F9C5A}" type="pres">
      <dgm:prSet presAssocID="{B2C09BC4-FC85-4E4C-9041-2AE049132660}" presName="sibTrans" presStyleLbl="sibTrans2D1" presStyleIdx="3" presStyleCnt="4"/>
      <dgm:spPr/>
    </dgm:pt>
    <dgm:pt modelId="{3B3E09D3-26BC-458D-94F0-76FA9BE5E6AC}" type="pres">
      <dgm:prSet presAssocID="{B2C09BC4-FC85-4E4C-9041-2AE049132660}" presName="connectorText" presStyleLbl="sibTrans2D1" presStyleIdx="3" presStyleCnt="4"/>
      <dgm:spPr/>
    </dgm:pt>
  </dgm:ptLst>
  <dgm:cxnLst>
    <dgm:cxn modelId="{9BA28900-9300-42A2-A54A-1095CFCBB39A}" srcId="{CF24EA84-ABD0-44B2-9CB4-0683FEB320E8}" destId="{9BB449D3-0283-457F-97FF-540EDFC96046}" srcOrd="1" destOrd="0" parTransId="{A67A9EA4-04CB-4554-997D-118A52DC9CD8}" sibTransId="{626768B3-EFCF-41C0-BB59-9DB3ABC6DC3D}"/>
    <dgm:cxn modelId="{47036706-C385-408B-9334-2EB5B2C93D78}" type="presOf" srcId="{626768B3-EFCF-41C0-BB59-9DB3ABC6DC3D}" destId="{C3AE10B5-3F2E-425E-8BB5-784FE571FC3F}" srcOrd="1" destOrd="0" presId="urn:microsoft.com/office/officeart/2005/8/layout/cycle2"/>
    <dgm:cxn modelId="{7DEE4813-B947-42A8-AC1D-0BE5F278EB28}" type="presOf" srcId="{08595B8F-D754-49D3-940E-A7F4F1A38952}" destId="{4B19D6FC-D932-4233-A2CA-12637F38FF70}" srcOrd="0" destOrd="0" presId="urn:microsoft.com/office/officeart/2005/8/layout/cycle2"/>
    <dgm:cxn modelId="{39D50F21-B930-4C0C-9D1E-66F911A63FDA}" type="presOf" srcId="{626768B3-EFCF-41C0-BB59-9DB3ABC6DC3D}" destId="{6446D7BB-60DD-476E-89B9-DE572609DF05}" srcOrd="0" destOrd="0" presId="urn:microsoft.com/office/officeart/2005/8/layout/cycle2"/>
    <dgm:cxn modelId="{E09E8535-4DD6-45EC-8FA4-E1DABC5E5BA7}" type="presOf" srcId="{B2C09BC4-FC85-4E4C-9041-2AE049132660}" destId="{3B3E09D3-26BC-458D-94F0-76FA9BE5E6AC}" srcOrd="1" destOrd="0" presId="urn:microsoft.com/office/officeart/2005/8/layout/cycle2"/>
    <dgm:cxn modelId="{5B9B0D3A-7764-4670-AA01-6F55AE706A4C}" type="presOf" srcId="{904D9081-DC2D-49D0-B660-7D62A8B6FE76}" destId="{C18AC7A0-1171-414E-A1E7-ADCE63DFC1D5}" srcOrd="1" destOrd="0" presId="urn:microsoft.com/office/officeart/2005/8/layout/cycle2"/>
    <dgm:cxn modelId="{3B81BE6B-A8DA-4207-81A1-FE978A8BDA0F}" type="presOf" srcId="{9BB449D3-0283-457F-97FF-540EDFC96046}" destId="{D4F46144-62D0-4F85-8178-2DCC0CC54391}" srcOrd="0" destOrd="0" presId="urn:microsoft.com/office/officeart/2005/8/layout/cycle2"/>
    <dgm:cxn modelId="{C20F9B4E-9506-4A33-90AE-3CC8466473B4}" type="presOf" srcId="{CF24EA84-ABD0-44B2-9CB4-0683FEB320E8}" destId="{1983C938-B395-4753-8227-F13716C8F476}" srcOrd="0" destOrd="0" presId="urn:microsoft.com/office/officeart/2005/8/layout/cycle2"/>
    <dgm:cxn modelId="{D715DE71-2B3D-4E19-9D7F-87D85A0497F2}" type="presOf" srcId="{A51978F5-BADB-401E-8A52-9C58B1721281}" destId="{8A0BF8DE-02E4-4A8C-9C47-293CDFDC211B}" srcOrd="0" destOrd="0" presId="urn:microsoft.com/office/officeart/2005/8/layout/cycle2"/>
    <dgm:cxn modelId="{AE051873-1DD1-453F-A11B-3E7023F5F804}" srcId="{CF24EA84-ABD0-44B2-9CB4-0683FEB320E8}" destId="{08595B8F-D754-49D3-940E-A7F4F1A38952}" srcOrd="3" destOrd="0" parTransId="{86A43FC2-4633-4936-84A7-943183E1F5DE}" sibTransId="{B2C09BC4-FC85-4E4C-9041-2AE049132660}"/>
    <dgm:cxn modelId="{ED059356-263B-4B84-8DAC-7AB3E325B2DF}" type="presOf" srcId="{B2C09BC4-FC85-4E4C-9041-2AE049132660}" destId="{992316DB-FE02-416E-932E-5232C08F9C5A}" srcOrd="0" destOrd="0" presId="urn:microsoft.com/office/officeart/2005/8/layout/cycle2"/>
    <dgm:cxn modelId="{A35AB856-9A47-43F1-81D6-20DB1D5664D2}" type="presOf" srcId="{27419E68-41F3-4B8C-A906-9C3039E7023E}" destId="{90A6DFDF-4BEF-4EF5-A20A-CD4F7BDA3C40}" srcOrd="0" destOrd="0" presId="urn:microsoft.com/office/officeart/2005/8/layout/cycle2"/>
    <dgm:cxn modelId="{AE08FE56-9EFC-4F5D-9A83-B24A693EF276}" srcId="{CF24EA84-ABD0-44B2-9CB4-0683FEB320E8}" destId="{A51978F5-BADB-401E-8A52-9C58B1721281}" srcOrd="2" destOrd="0" parTransId="{101DAF34-34D8-4988-8956-FB3156FC4F97}" sibTransId="{904D9081-DC2D-49D0-B660-7D62A8B6FE76}"/>
    <dgm:cxn modelId="{5885C8A1-736B-4019-A21B-28B862D17019}" type="presOf" srcId="{91E36B6D-DCFE-4205-9F41-737463C03483}" destId="{587608EA-34F0-416C-9D71-FEF50AD2A2A2}" srcOrd="1" destOrd="0" presId="urn:microsoft.com/office/officeart/2005/8/layout/cycle2"/>
    <dgm:cxn modelId="{FD1D51BA-7C31-4EFC-B56F-03D164A35472}" type="presOf" srcId="{91E36B6D-DCFE-4205-9F41-737463C03483}" destId="{659B7D77-019C-4882-9B42-0F2A84F5929A}" srcOrd="0" destOrd="0" presId="urn:microsoft.com/office/officeart/2005/8/layout/cycle2"/>
    <dgm:cxn modelId="{3DD8A6FC-753D-4E62-ABEB-B3BDDDAC5151}" srcId="{CF24EA84-ABD0-44B2-9CB4-0683FEB320E8}" destId="{27419E68-41F3-4B8C-A906-9C3039E7023E}" srcOrd="0" destOrd="0" parTransId="{E04D3E71-6DAA-4002-9B01-2BD8682CAF7D}" sibTransId="{91E36B6D-DCFE-4205-9F41-737463C03483}"/>
    <dgm:cxn modelId="{0CBFD7FE-C4C5-40F0-922C-2BC1498ED918}" type="presOf" srcId="{904D9081-DC2D-49D0-B660-7D62A8B6FE76}" destId="{E7C07B8A-0456-4C70-801B-21B80FB46AB1}" srcOrd="0" destOrd="0" presId="urn:microsoft.com/office/officeart/2005/8/layout/cycle2"/>
    <dgm:cxn modelId="{0C6189F4-45BB-4C75-A855-0EB340B4D59F}" type="presParOf" srcId="{1983C938-B395-4753-8227-F13716C8F476}" destId="{90A6DFDF-4BEF-4EF5-A20A-CD4F7BDA3C40}" srcOrd="0" destOrd="0" presId="urn:microsoft.com/office/officeart/2005/8/layout/cycle2"/>
    <dgm:cxn modelId="{6C7FAC81-FDBA-4896-B4D2-C761295E2708}" type="presParOf" srcId="{1983C938-B395-4753-8227-F13716C8F476}" destId="{659B7D77-019C-4882-9B42-0F2A84F5929A}" srcOrd="1" destOrd="0" presId="urn:microsoft.com/office/officeart/2005/8/layout/cycle2"/>
    <dgm:cxn modelId="{F4F97619-B8E1-40B6-8479-9EA2431F75FD}" type="presParOf" srcId="{659B7D77-019C-4882-9B42-0F2A84F5929A}" destId="{587608EA-34F0-416C-9D71-FEF50AD2A2A2}" srcOrd="0" destOrd="0" presId="urn:microsoft.com/office/officeart/2005/8/layout/cycle2"/>
    <dgm:cxn modelId="{DA99348D-C7B5-40B2-9FFD-E70CCEBD68BC}" type="presParOf" srcId="{1983C938-B395-4753-8227-F13716C8F476}" destId="{D4F46144-62D0-4F85-8178-2DCC0CC54391}" srcOrd="2" destOrd="0" presId="urn:microsoft.com/office/officeart/2005/8/layout/cycle2"/>
    <dgm:cxn modelId="{6893F9CA-B736-45EE-B77A-7D4DD714443A}" type="presParOf" srcId="{1983C938-B395-4753-8227-F13716C8F476}" destId="{6446D7BB-60DD-476E-89B9-DE572609DF05}" srcOrd="3" destOrd="0" presId="urn:microsoft.com/office/officeart/2005/8/layout/cycle2"/>
    <dgm:cxn modelId="{A28931E9-6D67-429D-B6CB-9667A7EA305C}" type="presParOf" srcId="{6446D7BB-60DD-476E-89B9-DE572609DF05}" destId="{C3AE10B5-3F2E-425E-8BB5-784FE571FC3F}" srcOrd="0" destOrd="0" presId="urn:microsoft.com/office/officeart/2005/8/layout/cycle2"/>
    <dgm:cxn modelId="{12598C66-7F60-43B0-B298-D0EBF481BCD6}" type="presParOf" srcId="{1983C938-B395-4753-8227-F13716C8F476}" destId="{8A0BF8DE-02E4-4A8C-9C47-293CDFDC211B}" srcOrd="4" destOrd="0" presId="urn:microsoft.com/office/officeart/2005/8/layout/cycle2"/>
    <dgm:cxn modelId="{B9C273FA-73EB-46D7-8A08-957C7ED2E2DD}" type="presParOf" srcId="{1983C938-B395-4753-8227-F13716C8F476}" destId="{E7C07B8A-0456-4C70-801B-21B80FB46AB1}" srcOrd="5" destOrd="0" presId="urn:microsoft.com/office/officeart/2005/8/layout/cycle2"/>
    <dgm:cxn modelId="{F8EF0338-8634-4025-947B-5AD6E20218FE}" type="presParOf" srcId="{E7C07B8A-0456-4C70-801B-21B80FB46AB1}" destId="{C18AC7A0-1171-414E-A1E7-ADCE63DFC1D5}" srcOrd="0" destOrd="0" presId="urn:microsoft.com/office/officeart/2005/8/layout/cycle2"/>
    <dgm:cxn modelId="{5D8B7F8C-85FB-477D-A113-465BFAD39972}" type="presParOf" srcId="{1983C938-B395-4753-8227-F13716C8F476}" destId="{4B19D6FC-D932-4233-A2CA-12637F38FF70}" srcOrd="6" destOrd="0" presId="urn:microsoft.com/office/officeart/2005/8/layout/cycle2"/>
    <dgm:cxn modelId="{2C73E36A-8EC1-48AE-AF6A-456B8EBF3A52}" type="presParOf" srcId="{1983C938-B395-4753-8227-F13716C8F476}" destId="{992316DB-FE02-416E-932E-5232C08F9C5A}" srcOrd="7" destOrd="0" presId="urn:microsoft.com/office/officeart/2005/8/layout/cycle2"/>
    <dgm:cxn modelId="{60F4D665-A404-4DA3-9A42-55BBCBEAFCFB}" type="presParOf" srcId="{992316DB-FE02-416E-932E-5232C08F9C5A}" destId="{3B3E09D3-26BC-458D-94F0-76FA9BE5E6AC}" srcOrd="0" destOrd="0" presId="urn:microsoft.com/office/officeart/2005/8/layout/cycle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4116ED-4E5C-4791-9D7F-2761605E12C6}">
      <dsp:nvSpPr>
        <dsp:cNvPr id="0" name=""/>
        <dsp:cNvSpPr/>
      </dsp:nvSpPr>
      <dsp:spPr>
        <a:xfrm>
          <a:off x="4192043" y="228422"/>
          <a:ext cx="1300275" cy="6374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i="1" kern="1200"/>
            <a:t>Department Goals</a:t>
          </a:r>
        </a:p>
      </dsp:txBody>
      <dsp:txXfrm>
        <a:off x="4192043" y="228422"/>
        <a:ext cx="1300275" cy="637483"/>
      </dsp:txXfrm>
    </dsp:sp>
    <dsp:sp modelId="{8418C1AC-B62F-489C-AD72-B58F50BFEA0E}">
      <dsp:nvSpPr>
        <dsp:cNvPr id="0" name=""/>
        <dsp:cNvSpPr/>
      </dsp:nvSpPr>
      <dsp:spPr>
        <a:xfrm>
          <a:off x="1475203" y="25268"/>
          <a:ext cx="4491991" cy="4491991"/>
        </a:xfrm>
        <a:prstGeom prst="circularArrow">
          <a:avLst>
            <a:gd name="adj1" fmla="val 3989"/>
            <a:gd name="adj2" fmla="val 250264"/>
            <a:gd name="adj3" fmla="val 20533056"/>
            <a:gd name="adj4" fmla="val 19006234"/>
            <a:gd name="adj5" fmla="val 4654"/>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B856446-E087-4144-850B-DCC4534C9475}">
      <dsp:nvSpPr>
        <dsp:cNvPr id="0" name=""/>
        <dsp:cNvSpPr/>
      </dsp:nvSpPr>
      <dsp:spPr>
        <a:xfrm>
          <a:off x="5039902" y="1788392"/>
          <a:ext cx="1455276" cy="9190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i="1" kern="1200"/>
            <a:t>Workforce &amp; Space Planning</a:t>
          </a:r>
        </a:p>
      </dsp:txBody>
      <dsp:txXfrm>
        <a:off x="5039902" y="1788392"/>
        <a:ext cx="1455276" cy="919013"/>
      </dsp:txXfrm>
    </dsp:sp>
    <dsp:sp modelId="{AAEA769D-AF12-43A7-8AFD-2F7E99E0694E}">
      <dsp:nvSpPr>
        <dsp:cNvPr id="0" name=""/>
        <dsp:cNvSpPr/>
      </dsp:nvSpPr>
      <dsp:spPr>
        <a:xfrm>
          <a:off x="1469690" y="1903"/>
          <a:ext cx="4491991" cy="4491991"/>
        </a:xfrm>
        <a:prstGeom prst="circularArrow">
          <a:avLst>
            <a:gd name="adj1" fmla="val 3989"/>
            <a:gd name="adj2" fmla="val 250264"/>
            <a:gd name="adj3" fmla="val 2366856"/>
            <a:gd name="adj4" fmla="val 776458"/>
            <a:gd name="adj5" fmla="val 4654"/>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277F47D-F54C-4AA1-A990-242B3D3755A3}">
      <dsp:nvSpPr>
        <dsp:cNvPr id="0" name=""/>
        <dsp:cNvSpPr/>
      </dsp:nvSpPr>
      <dsp:spPr>
        <a:xfrm>
          <a:off x="4282106" y="3565350"/>
          <a:ext cx="919013" cy="9190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i="1" kern="1200"/>
            <a:t>NSEP &amp; IT</a:t>
          </a:r>
        </a:p>
      </dsp:txBody>
      <dsp:txXfrm>
        <a:off x="4282106" y="3565350"/>
        <a:ext cx="919013" cy="919013"/>
      </dsp:txXfrm>
    </dsp:sp>
    <dsp:sp modelId="{62B866B3-95D1-420C-B2F7-7BC45B57BAD4}">
      <dsp:nvSpPr>
        <dsp:cNvPr id="0" name=""/>
        <dsp:cNvSpPr/>
      </dsp:nvSpPr>
      <dsp:spPr>
        <a:xfrm>
          <a:off x="1469690" y="1903"/>
          <a:ext cx="4491991" cy="4491991"/>
        </a:xfrm>
        <a:prstGeom prst="circularArrow">
          <a:avLst>
            <a:gd name="adj1" fmla="val 3989"/>
            <a:gd name="adj2" fmla="val 250264"/>
            <a:gd name="adj3" fmla="val 6111222"/>
            <a:gd name="adj4" fmla="val 4438514"/>
            <a:gd name="adj5" fmla="val 4654"/>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45F9BF4-B74D-478E-9B38-1C988BE38BD5}">
      <dsp:nvSpPr>
        <dsp:cNvPr id="0" name=""/>
        <dsp:cNvSpPr/>
      </dsp:nvSpPr>
      <dsp:spPr>
        <a:xfrm>
          <a:off x="2230252" y="3565350"/>
          <a:ext cx="919013" cy="9190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i="1" kern="1200">
              <a:solidFill>
                <a:srgbClr val="FF0000"/>
              </a:solidFill>
            </a:rPr>
            <a:t>Budget</a:t>
          </a:r>
        </a:p>
      </dsp:txBody>
      <dsp:txXfrm>
        <a:off x="2230252" y="3565350"/>
        <a:ext cx="919013" cy="919013"/>
      </dsp:txXfrm>
    </dsp:sp>
    <dsp:sp modelId="{3AAE6A8A-FFC4-4FED-A8B1-8396DE0C5096}">
      <dsp:nvSpPr>
        <dsp:cNvPr id="0" name=""/>
        <dsp:cNvSpPr/>
      </dsp:nvSpPr>
      <dsp:spPr>
        <a:xfrm>
          <a:off x="1469690" y="1903"/>
          <a:ext cx="4491991" cy="4491991"/>
        </a:xfrm>
        <a:prstGeom prst="circularArrow">
          <a:avLst>
            <a:gd name="adj1" fmla="val 3989"/>
            <a:gd name="adj2" fmla="val 250264"/>
            <a:gd name="adj3" fmla="val 9773278"/>
            <a:gd name="adj4" fmla="val 8182880"/>
            <a:gd name="adj5" fmla="val 4654"/>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576391B-547F-49FE-86E4-0B9A3A68D78E}">
      <dsp:nvSpPr>
        <dsp:cNvPr id="0" name=""/>
        <dsp:cNvSpPr/>
      </dsp:nvSpPr>
      <dsp:spPr>
        <a:xfrm>
          <a:off x="1124821" y="1788392"/>
          <a:ext cx="1078021" cy="9190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i="1" kern="1200"/>
            <a:t>Goals Reporting</a:t>
          </a:r>
        </a:p>
      </dsp:txBody>
      <dsp:txXfrm>
        <a:off x="1124821" y="1788392"/>
        <a:ext cx="1078021" cy="919013"/>
      </dsp:txXfrm>
    </dsp:sp>
    <dsp:sp modelId="{403ECD50-B7F1-418E-8A62-CD1EA9E2FF6D}">
      <dsp:nvSpPr>
        <dsp:cNvPr id="0" name=""/>
        <dsp:cNvSpPr/>
      </dsp:nvSpPr>
      <dsp:spPr>
        <a:xfrm>
          <a:off x="1469690" y="1903"/>
          <a:ext cx="4491991" cy="4491991"/>
        </a:xfrm>
        <a:prstGeom prst="circularArrow">
          <a:avLst>
            <a:gd name="adj1" fmla="val 3989"/>
            <a:gd name="adj2" fmla="val 250264"/>
            <a:gd name="adj3" fmla="val 13267163"/>
            <a:gd name="adj4" fmla="val 11576458"/>
            <a:gd name="adj5" fmla="val 4654"/>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EF91A03-AAEE-4B95-AB36-14272CE7E54F}">
      <dsp:nvSpPr>
        <dsp:cNvPr id="0" name=""/>
        <dsp:cNvSpPr/>
      </dsp:nvSpPr>
      <dsp:spPr>
        <a:xfrm>
          <a:off x="2115752" y="152200"/>
          <a:ext cx="1148013" cy="6374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i="1" kern="1200"/>
            <a:t>Strategic Priorities</a:t>
          </a:r>
        </a:p>
      </dsp:txBody>
      <dsp:txXfrm>
        <a:off x="2115752" y="152200"/>
        <a:ext cx="1148013" cy="637483"/>
      </dsp:txXfrm>
    </dsp:sp>
    <dsp:sp modelId="{CF8D8AF8-F7E3-4A78-A1AA-57918B5793DA}">
      <dsp:nvSpPr>
        <dsp:cNvPr id="0" name=""/>
        <dsp:cNvSpPr/>
      </dsp:nvSpPr>
      <dsp:spPr>
        <a:xfrm>
          <a:off x="1443395" y="7659"/>
          <a:ext cx="4491991" cy="4491991"/>
        </a:xfrm>
        <a:prstGeom prst="circularArrow">
          <a:avLst>
            <a:gd name="adj1" fmla="val 3989"/>
            <a:gd name="adj2" fmla="val 250264"/>
            <a:gd name="adj3" fmla="val 16800556"/>
            <a:gd name="adj4" fmla="val 15481677"/>
            <a:gd name="adj5" fmla="val 4654"/>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A6DFDF-4BEF-4EF5-A20A-CD4F7BDA3C40}">
      <dsp:nvSpPr>
        <dsp:cNvPr id="0" name=""/>
        <dsp:cNvSpPr/>
      </dsp:nvSpPr>
      <dsp:spPr>
        <a:xfrm>
          <a:off x="1278426" y="589"/>
          <a:ext cx="732364" cy="732364"/>
        </a:xfrm>
        <a:prstGeom prst="ellipse">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n-US" sz="2600" kern="1200"/>
            <a:t>Q4</a:t>
          </a:r>
        </a:p>
      </dsp:txBody>
      <dsp:txXfrm>
        <a:off x="1385678" y="107841"/>
        <a:ext cx="517860" cy="517860"/>
      </dsp:txXfrm>
    </dsp:sp>
    <dsp:sp modelId="{659B7D77-019C-4882-9B42-0F2A84F5929A}">
      <dsp:nvSpPr>
        <dsp:cNvPr id="0" name=""/>
        <dsp:cNvSpPr/>
      </dsp:nvSpPr>
      <dsp:spPr>
        <a:xfrm rot="2700000">
          <a:off x="1932217" y="628291"/>
          <a:ext cx="194996" cy="247173"/>
        </a:xfrm>
        <a:prstGeom prst="rightArrow">
          <a:avLst>
            <a:gd name="adj1" fmla="val 60000"/>
            <a:gd name="adj2" fmla="val 50000"/>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1940784" y="657043"/>
        <a:ext cx="136497" cy="148303"/>
      </dsp:txXfrm>
    </dsp:sp>
    <dsp:sp modelId="{D4F46144-62D0-4F85-8178-2DCC0CC54391}">
      <dsp:nvSpPr>
        <dsp:cNvPr id="0" name=""/>
        <dsp:cNvSpPr/>
      </dsp:nvSpPr>
      <dsp:spPr>
        <a:xfrm>
          <a:off x="2056443" y="778606"/>
          <a:ext cx="732364" cy="732364"/>
        </a:xfrm>
        <a:prstGeom prst="ellipse">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n-US" sz="2600" kern="1200"/>
            <a:t>Q1</a:t>
          </a:r>
        </a:p>
      </dsp:txBody>
      <dsp:txXfrm>
        <a:off x="2163695" y="885858"/>
        <a:ext cx="517860" cy="517860"/>
      </dsp:txXfrm>
    </dsp:sp>
    <dsp:sp modelId="{6446D7BB-60DD-476E-89B9-DE572609DF05}">
      <dsp:nvSpPr>
        <dsp:cNvPr id="0" name=""/>
        <dsp:cNvSpPr/>
      </dsp:nvSpPr>
      <dsp:spPr>
        <a:xfrm rot="8100000">
          <a:off x="1940021" y="1406308"/>
          <a:ext cx="194996" cy="247173"/>
        </a:xfrm>
        <a:prstGeom prst="rightArrow">
          <a:avLst>
            <a:gd name="adj1" fmla="val 60000"/>
            <a:gd name="adj2" fmla="val 50000"/>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rot="10800000">
        <a:off x="1989953" y="1435060"/>
        <a:ext cx="136497" cy="148303"/>
      </dsp:txXfrm>
    </dsp:sp>
    <dsp:sp modelId="{8A0BF8DE-02E4-4A8C-9C47-293CDFDC211B}">
      <dsp:nvSpPr>
        <dsp:cNvPr id="0" name=""/>
        <dsp:cNvSpPr/>
      </dsp:nvSpPr>
      <dsp:spPr>
        <a:xfrm>
          <a:off x="1278426" y="1556623"/>
          <a:ext cx="732364" cy="732364"/>
        </a:xfrm>
        <a:prstGeom prst="ellipse">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n-US" sz="2600" kern="1200"/>
            <a:t>Q2</a:t>
          </a:r>
        </a:p>
      </dsp:txBody>
      <dsp:txXfrm>
        <a:off x="1385678" y="1663875"/>
        <a:ext cx="517860" cy="517860"/>
      </dsp:txXfrm>
    </dsp:sp>
    <dsp:sp modelId="{E7C07B8A-0456-4C70-801B-21B80FB46AB1}">
      <dsp:nvSpPr>
        <dsp:cNvPr id="0" name=""/>
        <dsp:cNvSpPr/>
      </dsp:nvSpPr>
      <dsp:spPr>
        <a:xfrm rot="13500000">
          <a:off x="1162004" y="1414113"/>
          <a:ext cx="194996" cy="247173"/>
        </a:xfrm>
        <a:prstGeom prst="rightArrow">
          <a:avLst>
            <a:gd name="adj1" fmla="val 60000"/>
            <a:gd name="adj2" fmla="val 50000"/>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rot="10800000">
        <a:off x="1211936" y="1484231"/>
        <a:ext cx="136497" cy="148303"/>
      </dsp:txXfrm>
    </dsp:sp>
    <dsp:sp modelId="{4B19D6FC-D932-4233-A2CA-12637F38FF70}">
      <dsp:nvSpPr>
        <dsp:cNvPr id="0" name=""/>
        <dsp:cNvSpPr/>
      </dsp:nvSpPr>
      <dsp:spPr>
        <a:xfrm>
          <a:off x="500409" y="778606"/>
          <a:ext cx="732364" cy="732364"/>
        </a:xfrm>
        <a:prstGeom prst="ellipse">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n-US" sz="2600" kern="1200"/>
            <a:t>Q3</a:t>
          </a:r>
        </a:p>
      </dsp:txBody>
      <dsp:txXfrm>
        <a:off x="607661" y="885858"/>
        <a:ext cx="517860" cy="517860"/>
      </dsp:txXfrm>
    </dsp:sp>
    <dsp:sp modelId="{992316DB-FE02-416E-932E-5232C08F9C5A}">
      <dsp:nvSpPr>
        <dsp:cNvPr id="0" name=""/>
        <dsp:cNvSpPr/>
      </dsp:nvSpPr>
      <dsp:spPr>
        <a:xfrm rot="18900000">
          <a:off x="1154199" y="636096"/>
          <a:ext cx="194996" cy="247173"/>
        </a:xfrm>
        <a:prstGeom prst="rightArrow">
          <a:avLst>
            <a:gd name="adj1" fmla="val 60000"/>
            <a:gd name="adj2" fmla="val 50000"/>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1162766" y="706214"/>
        <a:ext cx="136497" cy="148303"/>
      </dsp:txXfrm>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0424" cy="462042"/>
          </a:xfrm>
          <a:prstGeom prst="rect">
            <a:avLst/>
          </a:prstGeom>
        </p:spPr>
        <p:txBody>
          <a:bodyPr vert="horz" lIns="91971" tIns="45985" rIns="91971" bIns="45985"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2816" y="0"/>
            <a:ext cx="2970424" cy="462042"/>
          </a:xfrm>
          <a:prstGeom prst="rect">
            <a:avLst/>
          </a:prstGeom>
        </p:spPr>
        <p:txBody>
          <a:bodyPr vert="horz" wrap="square" lIns="91971" tIns="45985" rIns="91971" bIns="45985" numCol="1" anchor="t" anchorCtr="0" compatLnSpc="1">
            <a:prstTxWarp prst="textNoShape">
              <a:avLst/>
            </a:prstTxWarp>
          </a:bodyPr>
          <a:lstStyle>
            <a:lvl1pPr algn="r">
              <a:defRPr sz="1200">
                <a:latin typeface="Calibri" charset="0"/>
              </a:defRPr>
            </a:lvl1pPr>
          </a:lstStyle>
          <a:p>
            <a:pPr>
              <a:defRPr/>
            </a:pPr>
            <a:fld id="{F000A042-A743-2C4C-AE1D-AA4B6E51894F}" type="datetimeFigureOut">
              <a:rPr lang="en-US"/>
              <a:pPr>
                <a:defRPr/>
              </a:pPr>
              <a:t>12/13/2022</a:t>
            </a:fld>
            <a:endParaRPr lang="en-US"/>
          </a:p>
        </p:txBody>
      </p:sp>
      <p:sp>
        <p:nvSpPr>
          <p:cNvPr id="4" name="Footer Placeholder 3"/>
          <p:cNvSpPr>
            <a:spLocks noGrp="1"/>
          </p:cNvSpPr>
          <p:nvPr>
            <p:ph type="ftr" sz="quarter" idx="2"/>
          </p:nvPr>
        </p:nvSpPr>
        <p:spPr>
          <a:xfrm>
            <a:off x="0" y="8777192"/>
            <a:ext cx="2970424" cy="462042"/>
          </a:xfrm>
          <a:prstGeom prst="rect">
            <a:avLst/>
          </a:prstGeom>
        </p:spPr>
        <p:txBody>
          <a:bodyPr vert="horz" lIns="91971" tIns="45985" rIns="91971" bIns="45985"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2816" y="8777192"/>
            <a:ext cx="2970424" cy="462042"/>
          </a:xfrm>
          <a:prstGeom prst="rect">
            <a:avLst/>
          </a:prstGeom>
        </p:spPr>
        <p:txBody>
          <a:bodyPr vert="horz" wrap="square" lIns="91971" tIns="45985" rIns="91971" bIns="45985" numCol="1" anchor="b" anchorCtr="0" compatLnSpc="1">
            <a:prstTxWarp prst="textNoShape">
              <a:avLst/>
            </a:prstTxWarp>
          </a:bodyPr>
          <a:lstStyle>
            <a:lvl1pPr algn="r">
              <a:defRPr sz="1200">
                <a:latin typeface="Calibri" charset="0"/>
              </a:defRPr>
            </a:lvl1pPr>
          </a:lstStyle>
          <a:p>
            <a:pPr>
              <a:defRPr/>
            </a:pPr>
            <a:fld id="{A83C7CD9-AD26-F040-8CE2-9B94C713552B}" type="slidenum">
              <a:rPr lang="en-US"/>
              <a:pPr>
                <a:defRPr/>
              </a:pPr>
              <a:t>‹#›</a:t>
            </a:fld>
            <a:endParaRPr lang="en-US"/>
          </a:p>
        </p:txBody>
      </p:sp>
    </p:spTree>
    <p:extLst>
      <p:ext uri="{BB962C8B-B14F-4D97-AF65-F5344CB8AC3E}">
        <p14:creationId xmlns:p14="http://schemas.microsoft.com/office/powerpoint/2010/main" val="85272161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0424" cy="462042"/>
          </a:xfrm>
          <a:prstGeom prst="rect">
            <a:avLst/>
          </a:prstGeom>
        </p:spPr>
        <p:txBody>
          <a:bodyPr vert="horz" lIns="91971" tIns="45985" rIns="91971" bIns="45985"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2816" y="0"/>
            <a:ext cx="2970424" cy="462042"/>
          </a:xfrm>
          <a:prstGeom prst="rect">
            <a:avLst/>
          </a:prstGeom>
        </p:spPr>
        <p:txBody>
          <a:bodyPr vert="horz" wrap="square" lIns="91971" tIns="45985" rIns="91971" bIns="45985" numCol="1" anchor="t" anchorCtr="0" compatLnSpc="1">
            <a:prstTxWarp prst="textNoShape">
              <a:avLst/>
            </a:prstTxWarp>
          </a:bodyPr>
          <a:lstStyle>
            <a:lvl1pPr algn="r">
              <a:defRPr sz="1200">
                <a:latin typeface="Calibri" charset="0"/>
              </a:defRPr>
            </a:lvl1pPr>
          </a:lstStyle>
          <a:p>
            <a:pPr>
              <a:defRPr/>
            </a:pPr>
            <a:fld id="{9398A926-8D6B-164D-ACBA-15CB9D9CCF74}" type="datetimeFigureOut">
              <a:rPr lang="en-US"/>
              <a:pPr>
                <a:defRPr/>
              </a:pPr>
              <a:t>12/13/2022</a:t>
            </a:fld>
            <a:endParaRPr lang="en-US"/>
          </a:p>
        </p:txBody>
      </p:sp>
      <p:sp>
        <p:nvSpPr>
          <p:cNvPr id="4" name="Slide Image Placeholder 3"/>
          <p:cNvSpPr>
            <a:spLocks noGrp="1" noRot="1" noChangeAspect="1"/>
          </p:cNvSpPr>
          <p:nvPr>
            <p:ph type="sldImg" idx="2"/>
          </p:nvPr>
        </p:nvSpPr>
        <p:spPr>
          <a:xfrm>
            <a:off x="347663" y="693738"/>
            <a:ext cx="6159500" cy="3465512"/>
          </a:xfrm>
          <a:prstGeom prst="rect">
            <a:avLst/>
          </a:prstGeom>
          <a:noFill/>
          <a:ln w="12700">
            <a:solidFill>
              <a:prstClr val="black"/>
            </a:solidFill>
          </a:ln>
        </p:spPr>
        <p:txBody>
          <a:bodyPr vert="horz" lIns="91971" tIns="45985" rIns="91971" bIns="45985" rtlCol="0" anchor="ctr"/>
          <a:lstStyle/>
          <a:p>
            <a:pPr lvl="0"/>
            <a:endParaRPr lang="en-US" noProof="0"/>
          </a:p>
        </p:txBody>
      </p:sp>
      <p:sp>
        <p:nvSpPr>
          <p:cNvPr id="5" name="Notes Placeholder 4"/>
          <p:cNvSpPr>
            <a:spLocks noGrp="1"/>
          </p:cNvSpPr>
          <p:nvPr>
            <p:ph type="body" sz="quarter" idx="3"/>
          </p:nvPr>
        </p:nvSpPr>
        <p:spPr>
          <a:xfrm>
            <a:off x="685483" y="4389399"/>
            <a:ext cx="5483860" cy="4158377"/>
          </a:xfrm>
          <a:prstGeom prst="rect">
            <a:avLst/>
          </a:prstGeom>
        </p:spPr>
        <p:txBody>
          <a:bodyPr vert="horz" lIns="91971" tIns="45985" rIns="91971" bIns="45985"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777192"/>
            <a:ext cx="2970424" cy="462042"/>
          </a:xfrm>
          <a:prstGeom prst="rect">
            <a:avLst/>
          </a:prstGeom>
        </p:spPr>
        <p:txBody>
          <a:bodyPr vert="horz" lIns="91971" tIns="45985" rIns="91971" bIns="45985"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2816" y="8777192"/>
            <a:ext cx="2970424" cy="462042"/>
          </a:xfrm>
          <a:prstGeom prst="rect">
            <a:avLst/>
          </a:prstGeom>
        </p:spPr>
        <p:txBody>
          <a:bodyPr vert="horz" wrap="square" lIns="91971" tIns="45985" rIns="91971" bIns="45985" numCol="1" anchor="b" anchorCtr="0" compatLnSpc="1">
            <a:prstTxWarp prst="textNoShape">
              <a:avLst/>
            </a:prstTxWarp>
          </a:bodyPr>
          <a:lstStyle>
            <a:lvl1pPr algn="r">
              <a:defRPr sz="1200">
                <a:latin typeface="Calibri" charset="0"/>
              </a:defRPr>
            </a:lvl1pPr>
          </a:lstStyle>
          <a:p>
            <a:pPr>
              <a:defRPr/>
            </a:pPr>
            <a:fld id="{B83DB7FA-C357-BD44-B313-15295D394820}" type="slidenum">
              <a:rPr lang="en-US"/>
              <a:pPr>
                <a:defRPr/>
              </a:pPr>
              <a:t>‹#›</a:t>
            </a:fld>
            <a:endParaRPr lang="en-US"/>
          </a:p>
        </p:txBody>
      </p:sp>
    </p:spTree>
    <p:extLst>
      <p:ext uri="{BB962C8B-B14F-4D97-AF65-F5344CB8AC3E}">
        <p14:creationId xmlns:p14="http://schemas.microsoft.com/office/powerpoint/2010/main" val="903082923"/>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83DB7FA-C357-BD44-B313-15295D394820}" type="slidenum">
              <a:rPr lang="en-US" smtClean="0"/>
              <a:pPr>
                <a:defRPr/>
              </a:pPr>
              <a:t>1</a:t>
            </a:fld>
            <a:endParaRPr lang="en-US"/>
          </a:p>
        </p:txBody>
      </p:sp>
    </p:spTree>
    <p:extLst>
      <p:ext uri="{BB962C8B-B14F-4D97-AF65-F5344CB8AC3E}">
        <p14:creationId xmlns:p14="http://schemas.microsoft.com/office/powerpoint/2010/main" val="40771686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b="1" dirty="0">
                <a:highlight>
                  <a:srgbClr val="C0C0C0"/>
                </a:highlight>
              </a:rPr>
              <a:t>Mary to introduce Ryan </a:t>
            </a:r>
          </a:p>
          <a:p>
            <a:r>
              <a:rPr lang="en-US" sz="800" dirty="0">
                <a:highlight>
                  <a:srgbClr val="C0C0C0"/>
                </a:highlight>
              </a:rPr>
              <a:t>Unmute </a:t>
            </a:r>
          </a:p>
          <a:p>
            <a:pPr marL="168964" indent="-168964">
              <a:buFont typeface="Arial" panose="020B0604020202020204" pitchFamily="34" charset="0"/>
              <a:buChar char="•"/>
            </a:pPr>
            <a:r>
              <a:rPr lang="en-US" sz="800" dirty="0">
                <a:highlight>
                  <a:srgbClr val="C0C0C0"/>
                </a:highlight>
              </a:rPr>
              <a:t>Good morning Chair Backus and members of the Finance and Audit Committee. My name is Mary Cummings, I am DCEO and Acting CFO. With me here today is Ryan Fisher, Deputy Executive Director, Financial Planning, Analysis and Budget who will present YTD Financial Performance Report and Jeff Clark, Deputy Executive Director, Financial Operations who will summarize Asset Liability Management report. </a:t>
            </a:r>
          </a:p>
          <a:p>
            <a:pPr marL="168964" indent="-168964">
              <a:buFont typeface="Arial" panose="020B0604020202020204" pitchFamily="34" charset="0"/>
              <a:buChar char="•"/>
            </a:pPr>
            <a:r>
              <a:rPr lang="en-US" sz="800" dirty="0">
                <a:highlight>
                  <a:srgbClr val="C0C0C0"/>
                </a:highlight>
              </a:rPr>
              <a:t>Today we’re here to give you an update on the financial performance to our 2022 budget as well as on our asset and liability management. We will also share a couple of updates on our Risk Management Program and budget development for 2024.</a:t>
            </a:r>
          </a:p>
          <a:p>
            <a:pPr marL="168964" indent="-168964" defTabSz="450571">
              <a:buFont typeface="Arial" panose="020B0604020202020204" pitchFamily="34" charset="0"/>
              <a:buChar char="•"/>
              <a:defRPr/>
            </a:pPr>
            <a:r>
              <a:rPr lang="en-US" sz="800" dirty="0">
                <a:highlight>
                  <a:srgbClr val="C0C0C0"/>
                </a:highlight>
              </a:rPr>
              <a:t>With that, I will now hand over to Ryan. </a:t>
            </a:r>
          </a:p>
          <a:p>
            <a:pPr marL="168964" indent="-168964">
              <a:buFont typeface="Arial" panose="020B0604020202020204" pitchFamily="34" charset="0"/>
              <a:buChar char="•"/>
            </a:pPr>
            <a:endParaRPr lang="en-US" sz="800" dirty="0">
              <a:highlight>
                <a:srgbClr val="C0C0C0"/>
              </a:highlight>
            </a:endParaRPr>
          </a:p>
        </p:txBody>
      </p:sp>
      <p:sp>
        <p:nvSpPr>
          <p:cNvPr id="4" name="Slide Number Placeholder 3"/>
          <p:cNvSpPr>
            <a:spLocks noGrp="1"/>
          </p:cNvSpPr>
          <p:nvPr>
            <p:ph type="sldNum" sz="quarter" idx="10"/>
          </p:nvPr>
        </p:nvSpPr>
        <p:spPr/>
        <p:txBody>
          <a:bodyPr/>
          <a:lstStyle/>
          <a:p>
            <a:pPr>
              <a:defRPr/>
            </a:pPr>
            <a:fld id="{B83DB7FA-C357-BD44-B313-15295D394820}" type="slidenum">
              <a:rPr lang="en-US" smtClean="0"/>
              <a:pPr>
                <a:defRPr/>
              </a:pPr>
              <a:t>2</a:t>
            </a:fld>
            <a:endParaRPr lang="en-US"/>
          </a:p>
        </p:txBody>
      </p:sp>
    </p:spTree>
    <p:extLst>
      <p:ext uri="{BB962C8B-B14F-4D97-AF65-F5344CB8AC3E}">
        <p14:creationId xmlns:p14="http://schemas.microsoft.com/office/powerpoint/2010/main" val="21829193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50571">
              <a:defRPr/>
            </a:pPr>
            <a:r>
              <a:rPr lang="en-US" dirty="0">
                <a:highlight>
                  <a:srgbClr val="C0C0C0"/>
                </a:highlight>
              </a:rPr>
              <a:t>First we will go through the October YTD Financial Performance to the Board Approved Budget</a:t>
            </a:r>
          </a:p>
          <a:p>
            <a:endParaRPr lang="en-US" dirty="0"/>
          </a:p>
        </p:txBody>
      </p:sp>
      <p:sp>
        <p:nvSpPr>
          <p:cNvPr id="4" name="Slide Number Placeholder 3"/>
          <p:cNvSpPr>
            <a:spLocks noGrp="1"/>
          </p:cNvSpPr>
          <p:nvPr>
            <p:ph type="sldNum" sz="quarter" idx="10"/>
          </p:nvPr>
        </p:nvSpPr>
        <p:spPr/>
        <p:txBody>
          <a:bodyPr/>
          <a:lstStyle/>
          <a:p>
            <a:pPr>
              <a:defRPr/>
            </a:pPr>
            <a:fld id="{B83DB7FA-C357-BD44-B313-15295D394820}" type="slidenum">
              <a:rPr lang="en-US" smtClean="0"/>
              <a:pPr>
                <a:defRPr/>
              </a:pPr>
              <a:t>3</a:t>
            </a:fld>
            <a:endParaRPr lang="en-US"/>
          </a:p>
        </p:txBody>
      </p:sp>
    </p:spTree>
    <p:extLst>
      <p:ext uri="{BB962C8B-B14F-4D97-AF65-F5344CB8AC3E}">
        <p14:creationId xmlns:p14="http://schemas.microsoft.com/office/powerpoint/2010/main" val="8829851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8964" indent="-168964">
              <a:buFont typeface="Arial" panose="020B0604020202020204" pitchFamily="34" charset="0"/>
              <a:buChar char="•"/>
              <a:defRPr/>
            </a:pPr>
            <a:r>
              <a:rPr lang="en-US" sz="1000" dirty="0">
                <a:solidFill>
                  <a:srgbClr val="000000"/>
                </a:solidFill>
                <a:highlight>
                  <a:srgbClr val="C0C0C0"/>
                </a:highlight>
                <a:latin typeface="Arial"/>
                <a:ea typeface="ＭＳ Ｐゴシック"/>
                <a:cs typeface="Arial"/>
              </a:rPr>
              <a:t>Overall, revenues are at 97% or below budget by $90M mainly due to 3 causes: (1) non-cash FMV adjustments to investment income ($56M below budget), (2) federal grants ($39M), and (3) MVET receipts ($30M). This is partially offset by increased sales tax receipts ($31M). </a:t>
            </a:r>
          </a:p>
          <a:p>
            <a:pPr marL="168964" indent="-168964" defTabSz="450571">
              <a:buFont typeface="Arial" panose="020B0604020202020204" pitchFamily="34" charset="0"/>
              <a:buChar char="•"/>
              <a:defRPr/>
            </a:pPr>
            <a:r>
              <a:rPr lang="en-US" sz="1000" dirty="0">
                <a:solidFill>
                  <a:srgbClr val="000000"/>
                </a:solidFill>
                <a:highlight>
                  <a:srgbClr val="C0C0C0"/>
                </a:highlight>
                <a:latin typeface="Arial"/>
                <a:ea typeface="ＭＳ Ｐゴシック"/>
                <a:cs typeface="Arial"/>
              </a:rPr>
              <a:t>Overall, spending is at 78% or below budget by $510M mainly due to lower spending on system expansion projects as well as non-system expansion projects.</a:t>
            </a:r>
          </a:p>
          <a:p>
            <a:pPr marL="168964" indent="-168964" defTabSz="450571">
              <a:buFont typeface="Arial" panose="020B0604020202020204" pitchFamily="34" charset="0"/>
              <a:buChar char="•"/>
              <a:defRPr/>
            </a:pPr>
            <a:r>
              <a:rPr lang="en-US" sz="1000" dirty="0">
                <a:solidFill>
                  <a:srgbClr val="000000"/>
                </a:solidFill>
                <a:highlight>
                  <a:srgbClr val="C0C0C0"/>
                </a:highlight>
                <a:latin typeface="Arial"/>
                <a:ea typeface="ＭＳ Ｐゴシック"/>
                <a:cs typeface="Arial"/>
              </a:rPr>
              <a:t>We anticipate ending the year right at budget for revenues and below budget on expenditures at 79%, mainly driven by the timing of underspend on projects and staffing underspend within operations.</a:t>
            </a:r>
          </a:p>
          <a:p>
            <a:pPr marL="168964" indent="-168964" defTabSz="450571">
              <a:buFont typeface="Arial" panose="020B0604020202020204" pitchFamily="34" charset="0"/>
              <a:buChar char="•"/>
              <a:defRPr/>
            </a:pPr>
            <a:r>
              <a:rPr lang="en-US" sz="1000" dirty="0">
                <a:solidFill>
                  <a:srgbClr val="000000"/>
                </a:solidFill>
                <a:highlight>
                  <a:srgbClr val="C0C0C0"/>
                </a:highlight>
                <a:latin typeface="Arial"/>
                <a:ea typeface="ＭＳ Ｐゴシック"/>
                <a:cs typeface="Arial"/>
              </a:rPr>
              <a:t>We will go into further details on subsequent slides.</a:t>
            </a:r>
          </a:p>
          <a:p>
            <a:pPr marL="0" indent="0" defTabSz="450571">
              <a:buFont typeface="Arial" panose="020B0604020202020204" pitchFamily="34" charset="0"/>
              <a:buNone/>
              <a:defRPr/>
            </a:pPr>
            <a:endParaRPr lang="en-US" sz="1000" dirty="0">
              <a:solidFill>
                <a:srgbClr val="000000"/>
              </a:solidFill>
              <a:highlight>
                <a:srgbClr val="C0C0C0"/>
              </a:highlight>
              <a:latin typeface="Arial"/>
              <a:ea typeface="ＭＳ Ｐゴシック"/>
              <a:cs typeface="Arial"/>
            </a:endParaRPr>
          </a:p>
          <a:p>
            <a:pPr marL="0" indent="0" defTabSz="450571">
              <a:buFont typeface="Arial" panose="020B0604020202020204" pitchFamily="34" charset="0"/>
              <a:buNone/>
              <a:defRPr/>
            </a:pPr>
            <a:endParaRPr lang="en-US" sz="1000" dirty="0">
              <a:solidFill>
                <a:srgbClr val="000000"/>
              </a:solidFill>
              <a:highlight>
                <a:srgbClr val="C0C0C0"/>
              </a:highlight>
              <a:latin typeface="Arial"/>
              <a:ea typeface="ＭＳ Ｐゴシック"/>
              <a:cs typeface="Arial"/>
            </a:endParaRPr>
          </a:p>
          <a:p>
            <a:pPr marL="0" indent="0" defTabSz="450571">
              <a:buFont typeface="Arial" panose="020B0604020202020204" pitchFamily="34" charset="0"/>
              <a:buNone/>
              <a:defRPr/>
            </a:pPr>
            <a:endParaRPr lang="en-US" sz="1000" dirty="0">
              <a:solidFill>
                <a:srgbClr val="000000"/>
              </a:solidFill>
              <a:highlight>
                <a:srgbClr val="C0C0C0"/>
              </a:highlight>
              <a:latin typeface="Arial"/>
              <a:ea typeface="ＭＳ Ｐゴシック"/>
              <a:cs typeface="Arial"/>
            </a:endParaRPr>
          </a:p>
          <a:p>
            <a:pPr marL="168964" indent="-168964">
              <a:buFont typeface="Arial" panose="020B0604020202020204" pitchFamily="34" charset="0"/>
              <a:buChar char="•"/>
            </a:pPr>
            <a:r>
              <a:rPr lang="en-US" dirty="0">
                <a:ea typeface="ＭＳ Ｐゴシック"/>
                <a:cs typeface="Calibri"/>
              </a:rPr>
              <a:t>Debt service – </a:t>
            </a:r>
          </a:p>
          <a:p>
            <a:pPr marL="1070105" lvl="2" indent="-168964">
              <a:spcBef>
                <a:spcPts val="0"/>
              </a:spcBef>
              <a:spcAft>
                <a:spcPts val="1478"/>
              </a:spcAft>
              <a:buFont typeface="Arial,Sans-Serif"/>
              <a:buChar char="•"/>
            </a:pPr>
            <a:r>
              <a:rPr lang="en-US" dirty="0">
                <a:ea typeface="ＭＳ Ｐゴシック"/>
              </a:rPr>
              <a:t>Refinancing resulted in lower than budgeted actuals, all in Jan. 2022</a:t>
            </a:r>
            <a:endParaRPr lang="en-US" dirty="0">
              <a:cs typeface="Calibri"/>
            </a:endParaRPr>
          </a:p>
          <a:p>
            <a:pPr marL="168964" indent="-168964">
              <a:spcBef>
                <a:spcPts val="0"/>
              </a:spcBef>
              <a:spcAft>
                <a:spcPts val="1478"/>
              </a:spcAft>
              <a:buFont typeface="Arial" panose="020B0604020202020204" pitchFamily="34" charset="0"/>
              <a:buChar char="•"/>
            </a:pPr>
            <a:r>
              <a:rPr lang="en-US" dirty="0">
                <a:solidFill>
                  <a:srgbClr val="000000"/>
                </a:solidFill>
                <a:latin typeface="Calibri"/>
                <a:ea typeface="ＭＳ Ｐゴシック"/>
                <a:cs typeface="Calibri"/>
              </a:rPr>
              <a:t>Other Expenses</a:t>
            </a:r>
            <a:endParaRPr lang="en-US" dirty="0">
              <a:solidFill>
                <a:srgbClr val="000000"/>
              </a:solidFill>
              <a:latin typeface="Calibri"/>
              <a:cs typeface="Calibri"/>
            </a:endParaRPr>
          </a:p>
          <a:p>
            <a:pPr marL="1182748" lvl="2" indent="-281607">
              <a:spcBef>
                <a:spcPts val="0"/>
              </a:spcBef>
              <a:spcAft>
                <a:spcPts val="1478"/>
              </a:spcAft>
              <a:buFont typeface="Arial"/>
              <a:buChar char="•"/>
            </a:pPr>
            <a:r>
              <a:rPr lang="en-US" dirty="0">
                <a:ea typeface="ＭＳ Ｐゴシック"/>
              </a:rPr>
              <a:t>Tax Collection &amp; Fees underspent by $7M driven by savings from DOL amendment of fees of $4M and lower sales &amp; tax offset fee driven by less construction costs associated with Rule 171.</a:t>
            </a:r>
            <a:endParaRPr lang="en-US" dirty="0">
              <a:ea typeface="ＭＳ Ｐゴシック"/>
              <a:cs typeface="Calibri"/>
            </a:endParaRPr>
          </a:p>
        </p:txBody>
      </p:sp>
      <p:sp>
        <p:nvSpPr>
          <p:cNvPr id="4" name="Slide Number Placeholder 3"/>
          <p:cNvSpPr>
            <a:spLocks noGrp="1"/>
          </p:cNvSpPr>
          <p:nvPr>
            <p:ph type="sldNum" sz="quarter" idx="10"/>
          </p:nvPr>
        </p:nvSpPr>
        <p:spPr/>
        <p:txBody>
          <a:bodyPr/>
          <a:lstStyle/>
          <a:p>
            <a:pPr>
              <a:defRPr/>
            </a:pPr>
            <a:fld id="{B83DB7FA-C357-BD44-B313-15295D394820}" type="slidenum">
              <a:rPr lang="en-US" smtClean="0"/>
              <a:pPr>
                <a:defRPr/>
              </a:pPr>
              <a:t>4</a:t>
            </a:fld>
            <a:endParaRPr lang="en-US"/>
          </a:p>
        </p:txBody>
      </p:sp>
    </p:spTree>
    <p:extLst>
      <p:ext uri="{BB962C8B-B14F-4D97-AF65-F5344CB8AC3E}">
        <p14:creationId xmlns:p14="http://schemas.microsoft.com/office/powerpoint/2010/main" val="13167818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8910" indent="-168910">
              <a:buFont typeface="Arial" panose="020B0604020202020204" pitchFamily="34" charset="0"/>
              <a:buChar char="•"/>
              <a:defRPr/>
            </a:pPr>
            <a:r>
              <a:rPr lang="en-US" dirty="0">
                <a:highlight>
                  <a:srgbClr val="C0C0C0"/>
                </a:highlight>
                <a:ea typeface="ＭＳ Ｐゴシック"/>
                <a:cs typeface="Calibri"/>
              </a:rPr>
              <a:t>Total revenues are at $2.8B for the year, which is 3% ($90M) below budget, driven by the lower federal grants and investment income. By YE, total revenues are forecasted to be at or slightly above budget at $3.5B.</a:t>
            </a:r>
            <a:endParaRPr lang="en-US" dirty="0">
              <a:highlight>
                <a:srgbClr val="C0C0C0"/>
              </a:highlight>
            </a:endParaRPr>
          </a:p>
          <a:p>
            <a:pPr>
              <a:defRPr/>
            </a:pPr>
            <a:endParaRPr lang="en-US" dirty="0">
              <a:highlight>
                <a:srgbClr val="C0C0C0"/>
              </a:highlight>
              <a:ea typeface="ＭＳ Ｐゴシック"/>
              <a:cs typeface="Calibri"/>
            </a:endParaRPr>
          </a:p>
          <a:p>
            <a:pPr marL="168910" indent="-168910">
              <a:buFont typeface="Arial" panose="020B0604020202020204" pitchFamily="34" charset="0"/>
              <a:buChar char="•"/>
            </a:pPr>
            <a:r>
              <a:rPr lang="en-US" b="1" dirty="0">
                <a:highlight>
                  <a:srgbClr val="C0C0C0"/>
                </a:highlight>
                <a:ea typeface="ＭＳ Ｐゴシック"/>
                <a:cs typeface="Calibri"/>
              </a:rPr>
              <a:t>Total taxes </a:t>
            </a:r>
            <a:r>
              <a:rPr lang="en-US" dirty="0">
                <a:highlight>
                  <a:srgbClr val="C0C0C0"/>
                </a:highlight>
                <a:ea typeface="ＭＳ Ｐゴシック"/>
                <a:cs typeface="Calibri"/>
              </a:rPr>
              <a:t>are in line with budgeted revenues. Lower than expected MVET receipts ($30M) are offset by greater than projected sales tax revenues ($32M). By YE total taxes are forecasted to be $2.3B which would be right at budget.</a:t>
            </a:r>
          </a:p>
          <a:p>
            <a:pPr marL="168910" indent="-168910">
              <a:buFont typeface="Arial" panose="020B0604020202020204" pitchFamily="34" charset="0"/>
              <a:buChar char="•"/>
            </a:pPr>
            <a:r>
              <a:rPr lang="en-US" b="1" dirty="0">
                <a:highlight>
                  <a:srgbClr val="C0C0C0"/>
                </a:highlight>
                <a:ea typeface="ＭＳ Ｐゴシック"/>
                <a:cs typeface="Calibri"/>
              </a:rPr>
              <a:t>Federal Grants: </a:t>
            </a:r>
            <a:r>
              <a:rPr lang="en-US" dirty="0">
                <a:highlight>
                  <a:srgbClr val="C0C0C0"/>
                </a:highlight>
                <a:ea typeface="ＭＳ Ｐゴシック"/>
                <a:cs typeface="Calibri"/>
              </a:rPr>
              <a:t>at 90% of the YTD budget, a shortfall of $39M. Year-end forecast is projected to be at or slightly exceed the year-end budgeted amount as we continue to catch up on our projected drawdowns for the Lynwood Link and Federal Way Link Extensions.</a:t>
            </a:r>
            <a:endParaRPr lang="en-US" dirty="0">
              <a:highlight>
                <a:srgbClr val="C0C0C0"/>
              </a:highlight>
              <a:cs typeface="Calibri"/>
            </a:endParaRPr>
          </a:p>
          <a:p>
            <a:pPr marL="168910" indent="-168910">
              <a:buFont typeface="Arial" panose="020B0604020202020204" pitchFamily="34" charset="0"/>
              <a:buChar char="•"/>
            </a:pPr>
            <a:r>
              <a:rPr lang="en-US" b="1" dirty="0">
                <a:solidFill>
                  <a:srgbClr val="000000"/>
                </a:solidFill>
                <a:highlight>
                  <a:srgbClr val="C0C0C0"/>
                </a:highlight>
                <a:latin typeface="Calibri"/>
                <a:ea typeface="ＭＳ Ｐゴシック"/>
                <a:cs typeface="Calibri"/>
              </a:rPr>
              <a:t>Passenger Fares</a:t>
            </a:r>
            <a:r>
              <a:rPr lang="en-US" dirty="0">
                <a:solidFill>
                  <a:srgbClr val="000000"/>
                </a:solidFill>
                <a:highlight>
                  <a:srgbClr val="C0C0C0"/>
                </a:highlight>
                <a:latin typeface="Calibri"/>
                <a:ea typeface="ＭＳ Ｐゴシック"/>
                <a:cs typeface="Calibri"/>
              </a:rPr>
              <a:t>: are at 127% or $8M above the YTD budget, driven by higher than expected ridership. This trend is expected to continue through the end of the year.</a:t>
            </a:r>
            <a:endParaRPr lang="en-US" b="0" i="0" u="none" strike="noStrike" baseline="0" dirty="0">
              <a:solidFill>
                <a:srgbClr val="000000"/>
              </a:solidFill>
              <a:highlight>
                <a:srgbClr val="C0C0C0"/>
              </a:highlight>
              <a:latin typeface="Calibri"/>
              <a:cs typeface="Calibri"/>
            </a:endParaRPr>
          </a:p>
          <a:p>
            <a:pPr marL="168910" indent="-168910">
              <a:buFont typeface="Arial" panose="020B0604020202020204" pitchFamily="34" charset="0"/>
              <a:buChar char="•"/>
            </a:pPr>
            <a:r>
              <a:rPr lang="en-US" b="1" dirty="0">
                <a:highlight>
                  <a:srgbClr val="C0C0C0"/>
                </a:highlight>
                <a:ea typeface="ＭＳ Ｐゴシック"/>
                <a:cs typeface="Calibri"/>
              </a:rPr>
              <a:t>Investment Income</a:t>
            </a:r>
            <a:r>
              <a:rPr lang="en-US" dirty="0">
                <a:highlight>
                  <a:srgbClr val="C0C0C0"/>
                </a:highlight>
                <a:ea typeface="ＭＳ Ｐゴシック"/>
                <a:cs typeface="Calibri"/>
              </a:rPr>
              <a:t>: is below YTD budget by $57M due to negative FMV adjustments produced by rising interest rates and larger than anticipated investment balances.</a:t>
            </a:r>
          </a:p>
        </p:txBody>
      </p:sp>
      <p:sp>
        <p:nvSpPr>
          <p:cNvPr id="4" name="Slide Number Placeholder 3"/>
          <p:cNvSpPr>
            <a:spLocks noGrp="1"/>
          </p:cNvSpPr>
          <p:nvPr>
            <p:ph type="sldNum" sz="quarter" idx="10"/>
          </p:nvPr>
        </p:nvSpPr>
        <p:spPr/>
        <p:txBody>
          <a:bodyPr/>
          <a:lstStyle/>
          <a:p>
            <a:pPr>
              <a:defRPr/>
            </a:pPr>
            <a:fld id="{B83DB7FA-C357-BD44-B313-15295D394820}" type="slidenum">
              <a:rPr lang="en-US" smtClean="0"/>
              <a:pPr>
                <a:defRPr/>
              </a:pPr>
              <a:t>5</a:t>
            </a:fld>
            <a:endParaRPr lang="en-US"/>
          </a:p>
        </p:txBody>
      </p:sp>
    </p:spTree>
    <p:extLst>
      <p:ext uri="{BB962C8B-B14F-4D97-AF65-F5344CB8AC3E}">
        <p14:creationId xmlns:p14="http://schemas.microsoft.com/office/powerpoint/2010/main" val="32665694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8964" indent="-168964" defTabSz="450571">
              <a:buFont typeface="Arial" panose="020B0604020202020204" pitchFamily="34" charset="0"/>
              <a:buChar char="•"/>
              <a:defRPr/>
            </a:pPr>
            <a:r>
              <a:rPr lang="en-US" sz="1000" dirty="0">
                <a:highlight>
                  <a:srgbClr val="C0C0C0"/>
                </a:highlight>
              </a:rPr>
              <a:t>Transit operations spending is at 89% or $38M under budget as of October YTD. By Year-End, the forecast is expected to be at 85% or $66M below budget, largely due to a $23M (variance in PTS annual budget) expected year-end accrual for Purchased Transportation. ($12.4M STX and $8.2M for Link.)</a:t>
            </a:r>
          </a:p>
          <a:p>
            <a:pPr marL="168964" indent="-168964" defTabSz="450571">
              <a:buFont typeface="Arial" panose="020B0604020202020204" pitchFamily="34" charset="0"/>
              <a:buChar char="•"/>
              <a:defRPr/>
            </a:pPr>
            <a:r>
              <a:rPr lang="en-US" sz="1000" dirty="0">
                <a:highlight>
                  <a:srgbClr val="C0C0C0"/>
                </a:highlight>
              </a:rPr>
              <a:t>The main driver for the YTD underspend and anticipated YE underspend is due to vacancies internally and driver/mechanic shortages from our partners. This shows up in our YE accrual for anticipated partner reconciliations.</a:t>
            </a:r>
          </a:p>
          <a:p>
            <a:pPr marL="168964" indent="-168964" defTabSz="450571">
              <a:buFont typeface="Arial" panose="020B0604020202020204" pitchFamily="34" charset="0"/>
              <a:buChar char="•"/>
              <a:defRPr/>
            </a:pPr>
            <a:r>
              <a:rPr lang="en-US" sz="1000" dirty="0">
                <a:highlight>
                  <a:srgbClr val="C0C0C0"/>
                </a:highlight>
              </a:rPr>
              <a:t>Additionally, there has been a softening in the insurance carrier market and delay in the timing of the DSTT turnover.</a:t>
            </a:r>
          </a:p>
          <a:p>
            <a:pPr>
              <a:spcBef>
                <a:spcPts val="0"/>
              </a:spcBef>
              <a:spcAft>
                <a:spcPts val="0"/>
              </a:spcAft>
            </a:pPr>
            <a:endParaRPr lang="en-US" sz="1000" dirty="0">
              <a:latin typeface="Calibri"/>
              <a:ea typeface="Calibri" panose="020F0502020204030204" pitchFamily="34" charset="0"/>
              <a:cs typeface="Calibri"/>
            </a:endParaRPr>
          </a:p>
          <a:p>
            <a:pPr marL="337928" indent="-337928">
              <a:spcBef>
                <a:spcPts val="0"/>
              </a:spcBef>
              <a:spcAft>
                <a:spcPts val="0"/>
              </a:spcAft>
              <a:buFont typeface="Symbol" panose="05050102010706020507" pitchFamily="18" charset="2"/>
              <a:buChar char=""/>
            </a:pPr>
            <a:r>
              <a:rPr lang="en-US" sz="1000" dirty="0">
                <a:latin typeface="Calibri"/>
                <a:ea typeface="Calibri" panose="020F0502020204030204" pitchFamily="34" charset="0"/>
                <a:cs typeface="Calibri"/>
              </a:rPr>
              <a:t>Expense Transfers at 67% or $15M under budget largely due to delays on operating projects.</a:t>
            </a:r>
            <a:r>
              <a:rPr lang="en-US" sz="1000" dirty="0">
                <a:latin typeface="Calibri"/>
                <a:ea typeface="ＭＳ Ｐゴシック"/>
                <a:cs typeface="Calibri"/>
              </a:rPr>
              <a:t> </a:t>
            </a:r>
            <a:endParaRPr lang="en-US" dirty="0">
              <a:solidFill>
                <a:srgbClr val="000000"/>
              </a:solidFill>
              <a:latin typeface="Calibri"/>
              <a:ea typeface="ＭＳ Ｐゴシック"/>
              <a:cs typeface="Calibri"/>
            </a:endParaRPr>
          </a:p>
          <a:p>
            <a:pPr marL="732177" lvl="1" indent="-281607">
              <a:spcBef>
                <a:spcPts val="0"/>
              </a:spcBef>
              <a:spcAft>
                <a:spcPts val="0"/>
              </a:spcAft>
              <a:buFont typeface="Courier New" panose="02070309020205020404" pitchFamily="49" charset="0"/>
              <a:buChar char="o"/>
            </a:pPr>
            <a:r>
              <a:rPr lang="en-US" sz="1000" dirty="0">
                <a:solidFill>
                  <a:srgbClr val="0000FF"/>
                </a:solidFill>
                <a:latin typeface="Calibri"/>
                <a:ea typeface="Calibri" panose="020F0502020204030204" pitchFamily="34" charset="0"/>
                <a:cs typeface="Calibri"/>
              </a:rPr>
              <a:t>Agency O/H $1.2M under due to high vacancies. </a:t>
            </a:r>
          </a:p>
          <a:p>
            <a:pPr marL="732177" lvl="1" indent="-281607">
              <a:spcBef>
                <a:spcPts val="0"/>
              </a:spcBef>
              <a:spcAft>
                <a:spcPts val="0"/>
              </a:spcAft>
              <a:buFont typeface="Courier New" panose="02070309020205020404" pitchFamily="49" charset="0"/>
              <a:buChar char="o"/>
            </a:pPr>
            <a:r>
              <a:rPr lang="en-US" sz="1000" dirty="0">
                <a:solidFill>
                  <a:srgbClr val="0000FF"/>
                </a:solidFill>
                <a:latin typeface="Calibri"/>
                <a:ea typeface="Calibri" panose="020F0502020204030204" pitchFamily="34" charset="0"/>
                <a:cs typeface="Calibri"/>
              </a:rPr>
              <a:t>Ops Dept O/H $2.5M under due to high vacancies. </a:t>
            </a:r>
          </a:p>
          <a:p>
            <a:pPr marL="732177" lvl="1" indent="-281607">
              <a:spcBef>
                <a:spcPts val="0"/>
              </a:spcBef>
              <a:spcAft>
                <a:spcPts val="0"/>
              </a:spcAft>
              <a:buFont typeface="Courier New" panose="02070309020205020404" pitchFamily="49" charset="0"/>
              <a:buChar char="o"/>
            </a:pPr>
            <a:r>
              <a:rPr lang="en-US" sz="1000" dirty="0" err="1">
                <a:solidFill>
                  <a:srgbClr val="0000FF"/>
                </a:solidFill>
                <a:latin typeface="Calibri"/>
                <a:ea typeface="Calibri" panose="020F0502020204030204" pitchFamily="34" charset="0"/>
                <a:cs typeface="Calibri"/>
              </a:rPr>
              <a:t>Tlink</a:t>
            </a:r>
            <a:r>
              <a:rPr lang="en-US" sz="1000" dirty="0">
                <a:solidFill>
                  <a:srgbClr val="0000FF"/>
                </a:solidFill>
                <a:latin typeface="Calibri"/>
                <a:ea typeface="Calibri" panose="020F0502020204030204" pitchFamily="34" charset="0"/>
                <a:cs typeface="Calibri"/>
              </a:rPr>
              <a:t> HTLE startup $1.0M under due to delay in HTLE go live (the original budget assumed stopping ST FTE capitalization in May, but this will continue through Dec, providing more credits on this line).</a:t>
            </a:r>
          </a:p>
          <a:p>
            <a:pPr marL="732177" lvl="1" indent="-281607">
              <a:spcBef>
                <a:spcPts val="0"/>
              </a:spcBef>
              <a:spcAft>
                <a:spcPts val="0"/>
              </a:spcAft>
              <a:buFont typeface="Courier New" panose="02070309020205020404" pitchFamily="49" charset="0"/>
              <a:buChar char="o"/>
            </a:pPr>
            <a:r>
              <a:rPr lang="en-US" sz="1000" dirty="0">
                <a:solidFill>
                  <a:srgbClr val="0000FF"/>
                </a:solidFill>
                <a:latin typeface="Calibri"/>
                <a:ea typeface="Calibri" panose="020F0502020204030204" pitchFamily="34" charset="0"/>
                <a:cs typeface="Calibri"/>
              </a:rPr>
              <a:t>Operating (expensed or non capitalizable) projects transferred from CIP $10.1M:</a:t>
            </a:r>
          </a:p>
          <a:p>
            <a:pPr marL="1126427" lvl="2" indent="-225285">
              <a:spcBef>
                <a:spcPts val="0"/>
              </a:spcBef>
              <a:spcAft>
                <a:spcPts val="0"/>
              </a:spcAft>
              <a:buFont typeface="Wingdings" panose="05000000000000000000" pitchFamily="2" charset="2"/>
              <a:buChar char=""/>
            </a:pPr>
            <a:r>
              <a:rPr lang="en-US" sz="1000" dirty="0">
                <a:solidFill>
                  <a:srgbClr val="0000FF"/>
                </a:solidFill>
                <a:latin typeface="Calibri"/>
                <a:ea typeface="Calibri" panose="020F0502020204030204" pitchFamily="34" charset="0"/>
                <a:cs typeface="Calibri"/>
              </a:rPr>
              <a:t>Link $3.8M under. Driven by less spare parts usage from delayed Link LRV Overhaul, delays in SOGR work and Link Bridge Repairs.</a:t>
            </a:r>
            <a:endParaRPr lang="en-US" sz="1000" dirty="0">
              <a:latin typeface="Calibri"/>
              <a:ea typeface="Calibri" panose="020F0502020204030204" pitchFamily="34" charset="0"/>
              <a:cs typeface="Calibri"/>
            </a:endParaRPr>
          </a:p>
          <a:p>
            <a:pPr marL="1126427" lvl="2" indent="-225285">
              <a:spcBef>
                <a:spcPts val="0"/>
              </a:spcBef>
              <a:spcAft>
                <a:spcPts val="0"/>
              </a:spcAft>
              <a:buFont typeface="Wingdings" panose="05000000000000000000" pitchFamily="2" charset="2"/>
              <a:buChar char=""/>
            </a:pPr>
            <a:r>
              <a:rPr lang="en-US" sz="1000" dirty="0">
                <a:solidFill>
                  <a:srgbClr val="0000FF"/>
                </a:solidFill>
                <a:latin typeface="Calibri"/>
                <a:ea typeface="Calibri" panose="020F0502020204030204" pitchFamily="34" charset="0"/>
                <a:cs typeface="Calibri"/>
              </a:rPr>
              <a:t>Sounder $4.7M under. Driven by delays on new car procurement delivery, including testing and commissioning on the Sounder Vehicle Overhaul project.</a:t>
            </a:r>
            <a:endParaRPr lang="en-US" sz="1000" dirty="0">
              <a:latin typeface="Calibri"/>
              <a:ea typeface="Calibri" panose="020F0502020204030204" pitchFamily="34" charset="0"/>
              <a:cs typeface="Calibri"/>
            </a:endParaRPr>
          </a:p>
          <a:p>
            <a:pPr marL="1126427" lvl="2" indent="-225285">
              <a:spcBef>
                <a:spcPts val="0"/>
              </a:spcBef>
              <a:spcAft>
                <a:spcPts val="0"/>
              </a:spcAft>
              <a:buFont typeface="Wingdings" panose="05000000000000000000" pitchFamily="2" charset="2"/>
              <a:buChar char=""/>
            </a:pPr>
            <a:r>
              <a:rPr lang="en-US" sz="1000" dirty="0">
                <a:solidFill>
                  <a:srgbClr val="0000FF"/>
                </a:solidFill>
                <a:latin typeface="Calibri"/>
                <a:ea typeface="Calibri" panose="020F0502020204030204" pitchFamily="34" charset="0"/>
                <a:cs typeface="Calibri"/>
              </a:rPr>
              <a:t>STX $1.6M under. Driven by delays in SOGR work, construction started in late Q3.</a:t>
            </a:r>
            <a:endParaRPr lang="en-US" sz="1000" dirty="0">
              <a:solidFill>
                <a:srgbClr val="0000FF"/>
              </a:solidFill>
              <a:latin typeface="Calibri"/>
              <a:ea typeface="ＭＳ Ｐゴシック"/>
            </a:endParaRPr>
          </a:p>
          <a:p>
            <a:pPr>
              <a:spcBef>
                <a:spcPts val="0"/>
              </a:spcBef>
              <a:spcAft>
                <a:spcPts val="0"/>
              </a:spcAft>
            </a:pPr>
            <a:r>
              <a:rPr lang="en-US" dirty="0">
                <a:ea typeface="ＭＳ Ｐゴシック"/>
                <a:cs typeface="Calibri"/>
              </a:rPr>
              <a:t>(Expense Transfers are costs that not directly attributable to the specific mode. It carries overheads that are allocated to that mode. Agency O/H, Startup cost transferred to project, and operating projects that cannot be capitalized.)</a:t>
            </a:r>
            <a:endParaRPr lang="en-US" sz="1000" dirty="0">
              <a:solidFill>
                <a:srgbClr val="0000FF"/>
              </a:solidFill>
              <a:latin typeface="ＭＳ Ｐゴシック"/>
              <a:ea typeface="ＭＳ Ｐゴシック"/>
              <a:cs typeface="Calibri"/>
            </a:endParaRPr>
          </a:p>
          <a:p>
            <a:pPr lvl="2">
              <a:spcBef>
                <a:spcPts val="0"/>
              </a:spcBef>
              <a:spcAft>
                <a:spcPts val="0"/>
              </a:spcAft>
            </a:pPr>
            <a:endParaRPr lang="en-US" sz="1000" dirty="0">
              <a:solidFill>
                <a:srgbClr val="0000FF"/>
              </a:solidFill>
              <a:latin typeface="Calibri" panose="020F0502020204030204" pitchFamily="34" charset="0"/>
              <a:ea typeface="Calibri" panose="020F0502020204030204" pitchFamily="34" charset="0"/>
              <a:cs typeface="Calibri"/>
            </a:endParaRPr>
          </a:p>
          <a:p>
            <a:pPr marL="337928" indent="-337928">
              <a:spcBef>
                <a:spcPts val="0"/>
              </a:spcBef>
              <a:spcAft>
                <a:spcPts val="0"/>
              </a:spcAft>
              <a:buFont typeface="Symbol" panose="05050102010706020507" pitchFamily="18" charset="2"/>
              <a:buChar char=""/>
            </a:pPr>
            <a:r>
              <a:rPr lang="en-US" sz="1000" dirty="0">
                <a:latin typeface="Calibri"/>
                <a:ea typeface="Calibri" panose="020F0502020204030204" pitchFamily="34" charset="0"/>
                <a:cs typeface="Calibri"/>
              </a:rPr>
              <a:t>Services at 84% or $12M under budget due to various delays in facility maintenance work (which will somewhat catch up in Q4), prior year partner reconciliations, and security &amp; safety understaffing</a:t>
            </a:r>
          </a:p>
          <a:p>
            <a:pPr marL="732177" lvl="1" indent="-281607">
              <a:spcBef>
                <a:spcPts val="0"/>
              </a:spcBef>
              <a:spcAft>
                <a:spcPts val="0"/>
              </a:spcAft>
              <a:buFont typeface="Courier New" panose="02070309020205020404" pitchFamily="49" charset="0"/>
              <a:buChar char="o"/>
            </a:pPr>
            <a:r>
              <a:rPr lang="en-US" sz="1000" dirty="0">
                <a:solidFill>
                  <a:srgbClr val="0000FF"/>
                </a:solidFill>
                <a:latin typeface="Calibri"/>
                <a:ea typeface="Calibri" panose="020F0502020204030204" pitchFamily="34" charset="0"/>
                <a:cs typeface="Calibri"/>
              </a:rPr>
              <a:t>$3.1M Facility </a:t>
            </a:r>
            <a:r>
              <a:rPr lang="en-US" sz="1000" dirty="0" err="1">
                <a:solidFill>
                  <a:srgbClr val="0000FF"/>
                </a:solidFill>
                <a:latin typeface="Calibri"/>
                <a:ea typeface="Calibri" panose="020F0502020204030204" pitchFamily="34" charset="0"/>
                <a:cs typeface="Calibri"/>
              </a:rPr>
              <a:t>maint</a:t>
            </a:r>
            <a:r>
              <a:rPr lang="en-US" sz="1000" dirty="0">
                <a:solidFill>
                  <a:srgbClr val="0000FF"/>
                </a:solidFill>
                <a:latin typeface="Calibri"/>
                <a:ea typeface="Calibri" panose="020F0502020204030204" pitchFamily="34" charset="0"/>
                <a:cs typeface="Calibri"/>
              </a:rPr>
              <a:t> work</a:t>
            </a:r>
          </a:p>
          <a:p>
            <a:pPr marL="732177" lvl="1" indent="-281607">
              <a:spcBef>
                <a:spcPts val="0"/>
              </a:spcBef>
              <a:spcAft>
                <a:spcPts val="0"/>
              </a:spcAft>
              <a:buFont typeface="Courier New" panose="02070309020205020404" pitchFamily="49" charset="0"/>
              <a:buChar char="o"/>
            </a:pPr>
            <a:r>
              <a:rPr lang="en-US" sz="1000" dirty="0">
                <a:solidFill>
                  <a:srgbClr val="0000FF"/>
                </a:solidFill>
                <a:latin typeface="Calibri"/>
                <a:ea typeface="Calibri" panose="020F0502020204030204" pitchFamily="34" charset="0"/>
                <a:cs typeface="Calibri"/>
              </a:rPr>
              <a:t>$2.2M Security &amp; safety – low fill rate for KCSO/Securitas (and new security vendors)</a:t>
            </a:r>
          </a:p>
          <a:p>
            <a:pPr marL="732177" lvl="1" indent="-281607">
              <a:spcBef>
                <a:spcPts val="0"/>
              </a:spcBef>
              <a:spcAft>
                <a:spcPts val="0"/>
              </a:spcAft>
              <a:buFont typeface="Courier New" panose="02070309020205020404" pitchFamily="49" charset="0"/>
              <a:buChar char="o"/>
            </a:pPr>
            <a:r>
              <a:rPr lang="en-US" sz="1000" dirty="0">
                <a:solidFill>
                  <a:srgbClr val="0000FF"/>
                </a:solidFill>
                <a:latin typeface="Calibri"/>
                <a:ea typeface="Calibri" panose="020F0502020204030204" pitchFamily="34" charset="0"/>
                <a:cs typeface="Calibri"/>
              </a:rPr>
              <a:t>$2.4M Other – SW/HW delays/low spend, supply chain issues on radio purchases, temp services budgeted not needed</a:t>
            </a:r>
          </a:p>
          <a:p>
            <a:pPr marL="732177" lvl="1" indent="-281607">
              <a:spcBef>
                <a:spcPts val="0"/>
              </a:spcBef>
              <a:spcAft>
                <a:spcPts val="0"/>
              </a:spcAft>
              <a:buFont typeface="Courier New" panose="02070309020205020404" pitchFamily="49" charset="0"/>
              <a:buChar char="o"/>
            </a:pPr>
            <a:r>
              <a:rPr lang="en-US" sz="1000" dirty="0">
                <a:solidFill>
                  <a:srgbClr val="0000FF"/>
                </a:solidFill>
                <a:latin typeface="Calibri"/>
                <a:ea typeface="Calibri" panose="020F0502020204030204" pitchFamily="34" charset="0"/>
                <a:cs typeface="Calibri"/>
              </a:rPr>
              <a:t>$1.8M Fare vending – lower than budgeted costs for ORCA NextGen (the new fare vending system)</a:t>
            </a:r>
          </a:p>
          <a:p>
            <a:pPr marL="732177" lvl="1" indent="-281607">
              <a:spcBef>
                <a:spcPts val="0"/>
              </a:spcBef>
              <a:spcAft>
                <a:spcPts val="0"/>
              </a:spcAft>
              <a:buFont typeface="Courier New" panose="02070309020205020404" pitchFamily="49" charset="0"/>
              <a:buChar char="o"/>
            </a:pPr>
            <a:r>
              <a:rPr lang="en-US" sz="1000" dirty="0">
                <a:solidFill>
                  <a:srgbClr val="0000FF"/>
                </a:solidFill>
                <a:latin typeface="Calibri"/>
                <a:ea typeface="Calibri" panose="020F0502020204030204" pitchFamily="34" charset="0"/>
                <a:cs typeface="Calibri"/>
              </a:rPr>
              <a:t>$1.3M Vehicle </a:t>
            </a:r>
            <a:r>
              <a:rPr lang="en-US" sz="1000" dirty="0" err="1">
                <a:solidFill>
                  <a:srgbClr val="0000FF"/>
                </a:solidFill>
                <a:latin typeface="Calibri"/>
                <a:ea typeface="Calibri" panose="020F0502020204030204" pitchFamily="34" charset="0"/>
                <a:cs typeface="Calibri"/>
              </a:rPr>
              <a:t>maint</a:t>
            </a:r>
            <a:r>
              <a:rPr lang="en-US" sz="1000" dirty="0">
                <a:solidFill>
                  <a:srgbClr val="0000FF"/>
                </a:solidFill>
                <a:latin typeface="Calibri"/>
                <a:ea typeface="Calibri" panose="020F0502020204030204" pitchFamily="34" charset="0"/>
                <a:cs typeface="Calibri"/>
              </a:rPr>
              <a:t> – Sounder new car deliveries, HTLE delay</a:t>
            </a:r>
          </a:p>
          <a:p>
            <a:pPr lvl="1">
              <a:spcBef>
                <a:spcPts val="0"/>
              </a:spcBef>
              <a:spcAft>
                <a:spcPts val="0"/>
              </a:spcAft>
            </a:pPr>
            <a:endParaRPr lang="en-US" sz="1000" dirty="0">
              <a:solidFill>
                <a:srgbClr val="0000FF"/>
              </a:solidFill>
              <a:latin typeface="Calibri" panose="020F0502020204030204" pitchFamily="34" charset="0"/>
              <a:ea typeface="Calibri" panose="020F0502020204030204" pitchFamily="34" charset="0"/>
              <a:cs typeface="Calibri"/>
            </a:endParaRPr>
          </a:p>
          <a:p>
            <a:pPr marL="337928" indent="-337928">
              <a:spcBef>
                <a:spcPts val="0"/>
              </a:spcBef>
              <a:spcAft>
                <a:spcPts val="0"/>
              </a:spcAft>
              <a:buFont typeface="Symbol" panose="05050102010706020507" pitchFamily="18" charset="2"/>
              <a:buChar char=""/>
            </a:pPr>
            <a:r>
              <a:rPr lang="en-US" sz="1000" dirty="0">
                <a:solidFill>
                  <a:srgbClr val="0000FF"/>
                </a:solidFill>
                <a:latin typeface="Calibri"/>
                <a:ea typeface="Calibri" panose="020F0502020204030204" pitchFamily="34" charset="0"/>
                <a:cs typeface="Calibri"/>
              </a:rPr>
              <a:t>Insurance at 67% or $6M under budget due to a softening insurance carrier market and timing of DSTT turnover - $2.6M Link DSTT turnover, $2.7M Sounder softening insurance carrier market. </a:t>
            </a:r>
            <a:endParaRPr lang="en-US" sz="1000" dirty="0">
              <a:solidFill>
                <a:srgbClr val="0000FF"/>
              </a:solidFill>
              <a:latin typeface="Calibri" panose="020F0502020204030204" pitchFamily="34" charset="0"/>
              <a:ea typeface="Calibri" panose="020F0502020204030204" pitchFamily="34" charset="0"/>
              <a:cs typeface="Times New Roman" panose="02020603050405020304" pitchFamily="18" charset="0"/>
            </a:endParaRPr>
          </a:p>
          <a:p>
            <a:pPr marL="337928" indent="-337928">
              <a:spcBef>
                <a:spcPts val="0"/>
              </a:spcBef>
              <a:spcAft>
                <a:spcPts val="0"/>
              </a:spcAft>
              <a:buFont typeface="Symbol" panose="05050102010706020507" pitchFamily="18" charset="2"/>
              <a:buChar char=""/>
            </a:pPr>
            <a:r>
              <a:rPr lang="en-US" sz="1000" dirty="0">
                <a:solidFill>
                  <a:srgbClr val="0000FF"/>
                </a:solidFill>
                <a:latin typeface="Calibri"/>
                <a:ea typeface="Calibri" panose="020F0502020204030204" pitchFamily="34" charset="0"/>
                <a:cs typeface="Calibri"/>
              </a:rPr>
              <a:t>Purchased transportation at 98% or $3M under budget due to low spend on Sounder – lower wages on South line (assumed due to staff shortages) and partially by Link Paratransit (assumed due to low usage)</a:t>
            </a:r>
            <a:endParaRPr lang="en-US" sz="1000" dirty="0">
              <a:solidFill>
                <a:srgbClr val="0000FF"/>
              </a:solidFill>
              <a:latin typeface="Calibri" panose="020F0502020204030204" pitchFamily="34" charset="0"/>
              <a:ea typeface="Calibri" panose="020F0502020204030204" pitchFamily="34" charset="0"/>
              <a:cs typeface="Calibri"/>
            </a:endParaRPr>
          </a:p>
          <a:p>
            <a:pPr marL="337928" indent="-337928">
              <a:spcBef>
                <a:spcPts val="0"/>
              </a:spcBef>
              <a:spcAft>
                <a:spcPts val="0"/>
              </a:spcAft>
              <a:buFont typeface="Symbol" panose="05050102010706020507" pitchFamily="18" charset="2"/>
              <a:buChar char=""/>
            </a:pPr>
            <a:endParaRPr lang="en-US" sz="1000" dirty="0">
              <a:solidFill>
                <a:srgbClr val="0000FF"/>
              </a:solidFill>
              <a:latin typeface="Calibri"/>
              <a:ea typeface="ＭＳ Ｐゴシック"/>
              <a:cs typeface="Calibri"/>
            </a:endParaRPr>
          </a:p>
          <a:p>
            <a:pPr>
              <a:spcBef>
                <a:spcPts val="0"/>
              </a:spcBef>
              <a:spcAft>
                <a:spcPts val="0"/>
              </a:spcAft>
            </a:pPr>
            <a:endParaRPr lang="en-US" dirty="0">
              <a:solidFill>
                <a:srgbClr val="000000"/>
              </a:solidFill>
              <a:highlight>
                <a:srgbClr val="C0C0C0"/>
              </a:highlight>
              <a:latin typeface="Calibri"/>
              <a:ea typeface="ＭＳ Ｐゴシック"/>
              <a:cs typeface="Calibri"/>
            </a:endParaRPr>
          </a:p>
        </p:txBody>
      </p:sp>
      <p:sp>
        <p:nvSpPr>
          <p:cNvPr id="4" name="Slide Number Placeholder 3"/>
          <p:cNvSpPr>
            <a:spLocks noGrp="1"/>
          </p:cNvSpPr>
          <p:nvPr>
            <p:ph type="sldNum" sz="quarter" idx="10"/>
          </p:nvPr>
        </p:nvSpPr>
        <p:spPr/>
        <p:txBody>
          <a:bodyPr/>
          <a:lstStyle/>
          <a:p>
            <a:pPr>
              <a:defRPr/>
            </a:pPr>
            <a:fld id="{B83DB7FA-C357-BD44-B313-15295D394820}" type="slidenum">
              <a:rPr lang="en-US" smtClean="0"/>
              <a:pPr>
                <a:defRPr/>
              </a:pPr>
              <a:t>6</a:t>
            </a:fld>
            <a:endParaRPr lang="en-US"/>
          </a:p>
        </p:txBody>
      </p:sp>
    </p:spTree>
    <p:extLst>
      <p:ext uri="{BB962C8B-B14F-4D97-AF65-F5344CB8AC3E}">
        <p14:creationId xmlns:p14="http://schemas.microsoft.com/office/powerpoint/2010/main" val="6477971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8964" indent="-168964" defTabSz="450571">
              <a:buFont typeface="Arial" panose="020B0604020202020204" pitchFamily="34" charset="0"/>
              <a:buChar char="•"/>
              <a:defRPr/>
            </a:pPr>
            <a:r>
              <a:rPr lang="en-US" dirty="0">
                <a:highlight>
                  <a:srgbClr val="C0C0C0"/>
                </a:highlight>
              </a:rPr>
              <a:t>Overall system expansion project spending is at 78% of budget, which is $380M under budget through October YTD due to timing on </a:t>
            </a:r>
            <a:r>
              <a:rPr lang="en-US">
                <a:highlight>
                  <a:srgbClr val="C0C0C0"/>
                </a:highlight>
              </a:rPr>
              <a:t>project spending.</a:t>
            </a:r>
            <a:endParaRPr lang="en-US" dirty="0">
              <a:highlight>
                <a:srgbClr val="C0C0C0"/>
              </a:highlight>
            </a:endParaRPr>
          </a:p>
          <a:p>
            <a:pPr marL="168964" indent="-168964" defTabSz="450571">
              <a:buFont typeface="Arial" panose="020B0604020202020204" pitchFamily="34" charset="0"/>
              <a:buChar char="•"/>
              <a:defRPr/>
            </a:pPr>
            <a:r>
              <a:rPr lang="en-US" b="0" dirty="0">
                <a:highlight>
                  <a:srgbClr val="C0C0C0"/>
                </a:highlight>
              </a:rPr>
              <a:t>By Year-End, the forecast is expected to continue to perform at 78% or $474M below budget</a:t>
            </a:r>
          </a:p>
          <a:p>
            <a:pPr marL="619535" lvl="1" indent="-168964" defTabSz="450571">
              <a:buFont typeface="Arial" panose="020B0604020202020204" pitchFamily="34" charset="0"/>
              <a:buChar char="•"/>
              <a:defRPr/>
            </a:pPr>
            <a:r>
              <a:rPr lang="en-US" dirty="0">
                <a:highlight>
                  <a:srgbClr val="C0C0C0"/>
                </a:highlight>
                <a:cs typeface="ＭＳ Ｐゴシック" charset="0"/>
              </a:rPr>
              <a:t>The majority of this under spending is timing for the major light rail projects due to the impact of the concrete strike which delayed the spending curve.</a:t>
            </a:r>
          </a:p>
          <a:p>
            <a:pPr marL="619535" lvl="1" indent="-168964" defTabSz="450571">
              <a:buFont typeface="Arial" panose="020B0604020202020204" pitchFamily="34" charset="0"/>
              <a:buChar char="•"/>
              <a:defRPr/>
            </a:pPr>
            <a:r>
              <a:rPr lang="en-US" dirty="0">
                <a:highlight>
                  <a:srgbClr val="C0C0C0"/>
                </a:highlight>
                <a:cs typeface="ＭＳ Ｐゴシック" charset="0"/>
              </a:rPr>
              <a:t>STRIDE is at 47% or $56M under budget with delayed starts to construction for Brickyard, 85</a:t>
            </a:r>
            <a:r>
              <a:rPr lang="en-US" baseline="30000" dirty="0">
                <a:highlight>
                  <a:srgbClr val="C0C0C0"/>
                </a:highlight>
                <a:cs typeface="ＭＳ Ｐゴシック" charset="0"/>
              </a:rPr>
              <a:t>th</a:t>
            </a:r>
            <a:r>
              <a:rPr lang="en-US" dirty="0">
                <a:highlight>
                  <a:srgbClr val="C0C0C0"/>
                </a:highlight>
                <a:cs typeface="ＭＳ Ｐゴシック" charset="0"/>
              </a:rPr>
              <a:t>, and UW Bothell driving this YTD performance.</a:t>
            </a:r>
          </a:p>
          <a:p>
            <a:pPr marL="619535" lvl="1" indent="-168964" defTabSz="450571">
              <a:buFont typeface="Arial" panose="020B0604020202020204" pitchFamily="34" charset="0"/>
              <a:buChar char="•"/>
              <a:defRPr/>
            </a:pPr>
            <a:r>
              <a:rPr lang="en-US" dirty="0">
                <a:highlight>
                  <a:srgbClr val="C0C0C0"/>
                </a:highlight>
                <a:cs typeface="ＭＳ Ｐゴシック" charset="0"/>
              </a:rPr>
              <a:t>Sounder is under budget by $14M due to the Sounder Fleet </a:t>
            </a:r>
            <a:r>
              <a:rPr lang="en-US" dirty="0">
                <a:highlight>
                  <a:srgbClr val="C0C0C0"/>
                </a:highlight>
                <a:ea typeface="ＭＳ Ｐゴシック"/>
                <a:cs typeface="Calibri"/>
              </a:rPr>
              <a:t>car shipment delays </a:t>
            </a:r>
            <a:r>
              <a:rPr lang="en-US" dirty="0">
                <a:highlight>
                  <a:srgbClr val="C0C0C0"/>
                </a:highlight>
                <a:cs typeface="ＭＳ Ｐゴシック" charset="0"/>
              </a:rPr>
              <a:t>and Sounder South Capacity Expansion.</a:t>
            </a:r>
          </a:p>
          <a:p>
            <a:pPr marL="619535" lvl="1" indent="-168964" defTabSz="450571">
              <a:buFont typeface="Arial" panose="020B0604020202020204" pitchFamily="34" charset="0"/>
              <a:buChar char="•"/>
              <a:defRPr/>
            </a:pPr>
            <a:r>
              <a:rPr lang="en-US" dirty="0">
                <a:highlight>
                  <a:srgbClr val="C0C0C0"/>
                </a:highlight>
                <a:cs typeface="ＭＳ Ｐゴシック" charset="0"/>
              </a:rPr>
              <a:t>Regional Express is $7M under budget due to the Pacific Ave SR 7 Bus Corridor </a:t>
            </a:r>
            <a:r>
              <a:rPr lang="en-US" dirty="0">
                <a:highlight>
                  <a:srgbClr val="C0C0C0"/>
                </a:highlight>
                <a:ea typeface="ＭＳ Ｐゴシック"/>
                <a:cs typeface="Calibri"/>
              </a:rPr>
              <a:t>lower reimbursement activities YTD.</a:t>
            </a:r>
          </a:p>
          <a:p>
            <a:pPr marL="450571" lvl="1" defTabSz="450571">
              <a:defRPr/>
            </a:pPr>
            <a:endParaRPr lang="en-US" dirty="0">
              <a:highlight>
                <a:srgbClr val="C0C0C0"/>
              </a:highlight>
              <a:cs typeface="ＭＳ Ｐゴシック" charset="0"/>
            </a:endParaRPr>
          </a:p>
          <a:p>
            <a:pPr defTabSz="450571">
              <a:defRPr/>
            </a:pPr>
            <a:r>
              <a:rPr lang="en-US" b="1" dirty="0"/>
              <a:t>DETAILS</a:t>
            </a:r>
          </a:p>
          <a:p>
            <a:pPr defTabSz="450571">
              <a:defRPr/>
            </a:pPr>
            <a:r>
              <a:rPr lang="en-US" b="1" dirty="0"/>
              <a:t>------------</a:t>
            </a:r>
          </a:p>
          <a:p>
            <a:pPr marL="168964" indent="-168964">
              <a:buFont typeface="Arial" panose="020B0604020202020204" pitchFamily="34" charset="0"/>
              <a:buChar char="•"/>
              <a:defRPr/>
            </a:pPr>
            <a:r>
              <a:rPr lang="en-US" b="1" dirty="0">
                <a:ea typeface="ＭＳ Ｐゴシック"/>
                <a:cs typeface="Calibri"/>
              </a:rPr>
              <a:t>LINK: </a:t>
            </a:r>
            <a:r>
              <a:rPr lang="en-US" dirty="0">
                <a:ea typeface="ＭＳ Ｐゴシック"/>
                <a:cs typeface="Calibri"/>
              </a:rPr>
              <a:t>of $278M under YTD budget, 3 projects are the biggest drivers – </a:t>
            </a:r>
            <a:endParaRPr lang="en-US" dirty="0">
              <a:cs typeface="Calibri"/>
            </a:endParaRPr>
          </a:p>
          <a:p>
            <a:pPr marL="619535" lvl="1" indent="-168964">
              <a:buFont typeface="Arial" panose="020B0604020202020204" pitchFamily="34" charset="0"/>
              <a:buChar char="•"/>
              <a:defRPr/>
            </a:pPr>
            <a:r>
              <a:rPr lang="en-US" dirty="0">
                <a:ea typeface="ＭＳ Ｐゴシック"/>
                <a:cs typeface="Calibri"/>
              </a:rPr>
              <a:t>1. Lynnwood ($110M) - Residual</a:t>
            </a:r>
            <a:r>
              <a:rPr lang="en-US" dirty="0">
                <a:solidFill>
                  <a:srgbClr val="000000"/>
                </a:solidFill>
                <a:effectLst/>
                <a:latin typeface="Calibri"/>
                <a:ea typeface="ＭＳ Ｐゴシック"/>
                <a:cs typeface="Calibri"/>
              </a:rPr>
              <a:t> </a:t>
            </a:r>
            <a:r>
              <a:rPr lang="en-US" dirty="0">
                <a:solidFill>
                  <a:srgbClr val="000000"/>
                </a:solidFill>
                <a:latin typeface="Calibri"/>
                <a:ea typeface="ＭＳ Ｐゴシック"/>
                <a:cs typeface="Calibri"/>
              </a:rPr>
              <a:t>effects of the concrete strike </a:t>
            </a:r>
            <a:r>
              <a:rPr lang="en-US" dirty="0">
                <a:solidFill>
                  <a:srgbClr val="000000"/>
                </a:solidFill>
                <a:latin typeface="Arial"/>
                <a:ea typeface="ＭＳ Ｐゴシック"/>
                <a:cs typeface="Arial"/>
              </a:rPr>
              <a:t> resulted in expenditures in the Construction and the Construction Services phases to be low than plan but recovery efforts continue.    </a:t>
            </a:r>
            <a:endParaRPr lang="en-US" dirty="0">
              <a:latin typeface="Arial"/>
              <a:ea typeface="ＭＳ Ｐゴシック"/>
              <a:cs typeface="Arial"/>
            </a:endParaRPr>
          </a:p>
          <a:p>
            <a:pPr marL="619535" lvl="1" indent="-168964">
              <a:buFont typeface="Arial" panose="020B0604020202020204" pitchFamily="34" charset="0"/>
              <a:buChar char="•"/>
              <a:defRPr/>
            </a:pPr>
            <a:endParaRPr lang="en-US" dirty="0">
              <a:ea typeface="ＭＳ Ｐゴシック"/>
              <a:cs typeface="Calibri"/>
            </a:endParaRPr>
          </a:p>
          <a:p>
            <a:pPr marL="619535" lvl="1" indent="-168964">
              <a:buFont typeface="Arial" panose="020B0604020202020204" pitchFamily="34" charset="0"/>
              <a:buChar char="•"/>
              <a:defRPr/>
            </a:pPr>
            <a:r>
              <a:rPr lang="en-US" dirty="0">
                <a:ea typeface="ＭＳ Ｐゴシック"/>
                <a:cs typeface="Calibri"/>
              </a:rPr>
              <a:t>2. Federal Way ($68M) - Construction underruns the planned values due to lower-than-projected performance in civil work across all segments of the project, partly due to the reforecasting of select roadway, storm drain, remaining utility work, and Structure C redesign efforts. Reimbursement for administration of betterments in staff costs.</a:t>
            </a:r>
            <a:endParaRPr lang="en-US" dirty="0">
              <a:cs typeface="Calibri"/>
            </a:endParaRPr>
          </a:p>
          <a:p>
            <a:pPr marL="168964" indent="-168964" defTabSz="450571">
              <a:buFont typeface="Arial" panose="020B0604020202020204" pitchFamily="34" charset="0"/>
              <a:buChar char="•"/>
              <a:defRPr/>
            </a:pPr>
            <a:endParaRPr lang="en-US" dirty="0"/>
          </a:p>
          <a:p>
            <a:pPr marL="619535" lvl="1" indent="-168964">
              <a:buFont typeface="Arial" panose="020B0604020202020204" pitchFamily="34" charset="0"/>
              <a:buChar char="•"/>
              <a:defRPr/>
            </a:pPr>
            <a:r>
              <a:rPr lang="en-US" dirty="0">
                <a:ea typeface="ＭＳ Ｐゴシック"/>
                <a:cs typeface="Calibri"/>
              </a:rPr>
              <a:t>3. Downtown Redmond ($41M) - the concrete strike at the start of the year disrupted the construction sequences of work. The contractor's planned recovery from the strike was somewhat optimistic as a result, the lower than anticipated expenditures due to the strike remains. </a:t>
            </a:r>
            <a:endParaRPr lang="en-US" dirty="0">
              <a:cs typeface="Calibri"/>
            </a:endParaRPr>
          </a:p>
          <a:p>
            <a:pPr marL="168964" indent="-168964" defTabSz="450571">
              <a:buFont typeface="Arial" panose="020B0604020202020204" pitchFamily="34" charset="0"/>
              <a:buChar char="•"/>
              <a:defRPr/>
            </a:pPr>
            <a:endParaRPr lang="en-US" dirty="0"/>
          </a:p>
          <a:p>
            <a:pPr marL="168964" indent="-168964">
              <a:buFont typeface="Arial" panose="020B0604020202020204" pitchFamily="34" charset="0"/>
              <a:buChar char="•"/>
              <a:defRPr/>
            </a:pPr>
            <a:r>
              <a:rPr lang="en-US" dirty="0">
                <a:ea typeface="ＭＳ Ｐゴシック"/>
                <a:cs typeface="Calibri"/>
              </a:rPr>
              <a:t>Other highlights include  </a:t>
            </a:r>
            <a:r>
              <a:rPr lang="en-US" b="1" dirty="0">
                <a:ea typeface="ＭＳ Ｐゴシック"/>
                <a:cs typeface="Calibri"/>
              </a:rPr>
              <a:t>East Link</a:t>
            </a:r>
            <a:r>
              <a:rPr lang="en-US" dirty="0">
                <a:ea typeface="ＭＳ Ｐゴシック"/>
                <a:cs typeface="Calibri"/>
              </a:rPr>
              <a:t> is over budget ($26M) YTD</a:t>
            </a:r>
            <a:r>
              <a:rPr lang="en-US" dirty="0">
                <a:solidFill>
                  <a:srgbClr val="000000"/>
                </a:solidFill>
                <a:effectLst/>
                <a:latin typeface="Arial"/>
                <a:ea typeface="ＭＳ Ｐゴシック"/>
                <a:cs typeface="Arial"/>
              </a:rPr>
              <a:t> due to the payout of </a:t>
            </a:r>
            <a:r>
              <a:rPr lang="en-US" dirty="0">
                <a:solidFill>
                  <a:srgbClr val="000000"/>
                </a:solidFill>
                <a:latin typeface="Arial"/>
                <a:ea typeface="ＭＳ Ｐゴシック"/>
                <a:cs typeface="Arial"/>
              </a:rPr>
              <a:t>a </a:t>
            </a:r>
            <a:r>
              <a:rPr lang="en-US" dirty="0">
                <a:solidFill>
                  <a:srgbClr val="000000"/>
                </a:solidFill>
                <a:effectLst/>
                <a:latin typeface="Arial"/>
                <a:ea typeface="ＭＳ Ｐゴシック"/>
                <a:cs typeface="Arial"/>
              </a:rPr>
              <a:t>$36M settlement not anticipated in annual cashflow planning. The level of support in design and in construction management has prolonged as well as higher level of effort as a result from delay in </a:t>
            </a:r>
            <a:r>
              <a:rPr lang="en-US" dirty="0">
                <a:solidFill>
                  <a:srgbClr val="000000"/>
                </a:solidFill>
                <a:latin typeface="Arial"/>
                <a:ea typeface="ＭＳ Ｐゴシック"/>
                <a:cs typeface="Arial"/>
              </a:rPr>
              <a:t>the completion </a:t>
            </a:r>
            <a:r>
              <a:rPr lang="en-US" dirty="0">
                <a:solidFill>
                  <a:srgbClr val="000000"/>
                </a:solidFill>
                <a:effectLst/>
                <a:latin typeface="Arial"/>
                <a:ea typeface="ＭＳ Ｐゴシック"/>
                <a:cs typeface="Arial"/>
              </a:rPr>
              <a:t>of construction.</a:t>
            </a:r>
            <a:r>
              <a:rPr lang="en-US" dirty="0">
                <a:solidFill>
                  <a:srgbClr val="000000"/>
                </a:solidFill>
                <a:latin typeface="Arial"/>
                <a:ea typeface="ＭＳ Ｐゴシック"/>
                <a:cs typeface="Arial"/>
              </a:rPr>
              <a:t> </a:t>
            </a:r>
            <a:endParaRPr lang="en-US" dirty="0">
              <a:latin typeface="Arial"/>
              <a:ea typeface="ＭＳ Ｐゴシック"/>
              <a:cs typeface="Arial"/>
            </a:endParaRPr>
          </a:p>
          <a:p>
            <a:pPr marL="168964" indent="-168964" defTabSz="450571">
              <a:buFont typeface="Arial" panose="020B0604020202020204" pitchFamily="34" charset="0"/>
              <a:buChar char="•"/>
              <a:defRPr/>
            </a:pPr>
            <a:endParaRPr lang="en-US" b="1" dirty="0"/>
          </a:p>
          <a:p>
            <a:pPr marL="168964" indent="-168964">
              <a:buFont typeface="Arial" panose="020B0604020202020204" pitchFamily="34" charset="0"/>
              <a:buChar char="•"/>
              <a:defRPr/>
            </a:pPr>
            <a:r>
              <a:rPr lang="en-US" b="1" dirty="0">
                <a:ea typeface="ＭＳ Ｐゴシック"/>
                <a:cs typeface="Calibri"/>
              </a:rPr>
              <a:t>STRIDE: </a:t>
            </a:r>
            <a:r>
              <a:rPr lang="en-US" b="0" dirty="0">
                <a:ea typeface="ＭＳ Ｐゴシック"/>
                <a:cs typeface="Calibri"/>
              </a:rPr>
              <a:t>of the $56M under budget, due primarily to 2 projects -</a:t>
            </a:r>
          </a:p>
          <a:p>
            <a:pPr marL="168964" indent="-168964">
              <a:buFont typeface="Arial" panose="020B0604020202020204" pitchFamily="34" charset="0"/>
              <a:buChar char="•"/>
              <a:defRPr/>
            </a:pPr>
            <a:endParaRPr lang="en-US" b="0" dirty="0">
              <a:ea typeface="ＭＳ Ｐゴシック"/>
              <a:cs typeface="Calibri"/>
            </a:endParaRPr>
          </a:p>
          <a:p>
            <a:pPr marL="168964" indent="-168964">
              <a:buFont typeface="Arial" panose="020B0604020202020204" pitchFamily="34" charset="0"/>
              <a:buChar char="•"/>
              <a:defRPr/>
            </a:pPr>
            <a:r>
              <a:rPr lang="en-US" b="0" dirty="0">
                <a:ea typeface="ＭＳ Ｐゴシック"/>
                <a:cs typeface="Calibri"/>
              </a:rPr>
              <a:t>1. I-405 BRT project ($26M) - Underspending in construction due to delayed start on the Brickyard and N 85th construction. Lower level of effort than anticipated for GEC process and Final Design.</a:t>
            </a:r>
          </a:p>
          <a:p>
            <a:pPr marL="168964" indent="-168964">
              <a:buFont typeface="Arial" panose="020B0604020202020204" pitchFamily="34" charset="0"/>
              <a:buChar char="•"/>
              <a:defRPr/>
            </a:pPr>
            <a:endParaRPr lang="en-US" b="0" dirty="0">
              <a:ea typeface="ＭＳ Ｐゴシック"/>
              <a:cs typeface="Calibri"/>
            </a:endParaRPr>
          </a:p>
          <a:p>
            <a:pPr marL="168964" indent="-168964">
              <a:buFont typeface="Arial" panose="020B0604020202020204" pitchFamily="34" charset="0"/>
              <a:buChar char="•"/>
              <a:defRPr/>
            </a:pPr>
            <a:r>
              <a:rPr lang="en-US" b="0" dirty="0">
                <a:ea typeface="ＭＳ Ｐゴシック"/>
                <a:cs typeface="Calibri"/>
              </a:rPr>
              <a:t>2. SR 522/NE 145</a:t>
            </a:r>
            <a:r>
              <a:rPr lang="en-US" b="0" baseline="30000" dirty="0">
                <a:ea typeface="ＭＳ Ｐゴシック"/>
                <a:cs typeface="Calibri"/>
              </a:rPr>
              <a:t>th</a:t>
            </a:r>
            <a:r>
              <a:rPr lang="en-US" b="0" dirty="0">
                <a:ea typeface="ＭＳ Ｐゴシック"/>
                <a:cs typeface="Calibri"/>
              </a:rPr>
              <a:t> St BRT project ($22M) - Underspending in construction due to delayed start on the UW Bothell construction. Lower level of effort than anticipated for GEC process and Final Design. Underspending in ROW due to delays in parcel acquisitions.</a:t>
            </a:r>
            <a:endParaRPr lang="en-US" b="1" dirty="0">
              <a:ea typeface="ＭＳ Ｐゴシック"/>
              <a:cs typeface="Calibri"/>
            </a:endParaRPr>
          </a:p>
          <a:p>
            <a:pPr marL="168964" indent="-168964">
              <a:buFont typeface="Arial" panose="020B0604020202020204" pitchFamily="34" charset="0"/>
              <a:buChar char="•"/>
              <a:defRPr/>
            </a:pPr>
            <a:endParaRPr lang="en-US" b="1" dirty="0">
              <a:ea typeface="ＭＳ Ｐゴシック"/>
              <a:cs typeface="Calibri"/>
            </a:endParaRPr>
          </a:p>
          <a:p>
            <a:pPr marL="168964" indent="-168964">
              <a:buFont typeface="Arial" panose="020B0604020202020204" pitchFamily="34" charset="0"/>
              <a:buChar char="•"/>
              <a:defRPr/>
            </a:pPr>
            <a:r>
              <a:rPr lang="en-US" b="1" dirty="0">
                <a:ea typeface="ＭＳ Ｐゴシック"/>
                <a:cs typeface="Calibri"/>
              </a:rPr>
              <a:t>SOUNDER: </a:t>
            </a:r>
            <a:r>
              <a:rPr lang="en-US" dirty="0">
                <a:ea typeface="ＭＳ Ｐゴシック"/>
                <a:cs typeface="Calibri"/>
              </a:rPr>
              <a:t>of the $14M under budget, $7m is due to the Sounder Fleet Expansion project and $6M is due to the Sounder South Capacity Expansion project. </a:t>
            </a:r>
          </a:p>
          <a:p>
            <a:pPr marL="619535" lvl="1" indent="-168964">
              <a:buFont typeface="Arial" panose="020B0604020202020204" pitchFamily="34" charset="0"/>
              <a:buChar char="•"/>
              <a:defRPr/>
            </a:pPr>
            <a:r>
              <a:rPr lang="en-US" dirty="0">
                <a:ea typeface="ＭＳ Ｐゴシック"/>
                <a:cs typeface="Calibri"/>
              </a:rPr>
              <a:t>Sounder Fleet is below its budget plan mainly due to car shipment delays related to issues encountered during the manufacturing process. The first delivery of 2 out of 11 cars (one cab and one coach) has occurred in Aug, 2022. All 11 cars are targeted to be received by year end.</a:t>
            </a:r>
          </a:p>
          <a:p>
            <a:pPr marL="619535" lvl="1" indent="-168964">
              <a:buFont typeface="Arial" panose="020B0604020202020204" pitchFamily="34" charset="0"/>
              <a:buChar char="•"/>
              <a:defRPr/>
            </a:pPr>
            <a:r>
              <a:rPr lang="en-US" dirty="0">
                <a:ea typeface="ＭＳ Ｐゴシック"/>
                <a:cs typeface="Calibri"/>
              </a:rPr>
              <a:t>Sounder South Capacity Expansion is below plan due to </a:t>
            </a:r>
            <a:r>
              <a:rPr lang="en-US" sz="1800" dirty="0">
                <a:solidFill>
                  <a:srgbClr val="FF0000"/>
                </a:solidFill>
                <a:latin typeface="Arial Narrow" panose="020B0606020202030204" pitchFamily="34" charset="0"/>
                <a:ea typeface="Arial Narrow" panose="020B0606020202030204" pitchFamily="34" charset="0"/>
                <a:cs typeface="Arial Narrow" panose="020B0606020202030204" pitchFamily="34" charset="0"/>
              </a:rPr>
              <a:t>postponing the platform extension projects in the Board’s realignment action.</a:t>
            </a:r>
            <a:r>
              <a:rPr lang="en-US" dirty="0">
                <a:ea typeface="ＭＳ Ｐゴシック"/>
                <a:cs typeface="Calibri"/>
              </a:rPr>
              <a:t>  </a:t>
            </a:r>
            <a:endParaRPr lang="en-US" dirty="0">
              <a:cs typeface="Calibri"/>
            </a:endParaRPr>
          </a:p>
          <a:p>
            <a:pPr marL="619535" lvl="1" indent="-168964">
              <a:buFont typeface="Arial" panose="020B0604020202020204" pitchFamily="34" charset="0"/>
              <a:buChar char="•"/>
              <a:defRPr/>
            </a:pPr>
            <a:endParaRPr lang="en-US" dirty="0">
              <a:cs typeface="ＭＳ Ｐゴシック" charset="0"/>
            </a:endParaRPr>
          </a:p>
          <a:p>
            <a:pPr marL="168964" indent="-168964">
              <a:buFont typeface="Arial" panose="020B0604020202020204" pitchFamily="34" charset="0"/>
              <a:buChar char="•"/>
              <a:defRPr/>
            </a:pPr>
            <a:r>
              <a:rPr lang="en-US" b="1" dirty="0">
                <a:ea typeface="ＭＳ Ｐゴシック"/>
                <a:cs typeface="Calibri"/>
              </a:rPr>
              <a:t>REGIONAL EXPRESS: </a:t>
            </a:r>
            <a:r>
              <a:rPr lang="en-US" dirty="0">
                <a:ea typeface="ＭＳ Ｐゴシック"/>
                <a:cs typeface="Calibri"/>
              </a:rPr>
              <a:t>$4m of the $7M total under budget due to the Pacific Ave SR 7 Bus Corridor as spending is predicated on spending by third parties and reimbursement submissions. </a:t>
            </a:r>
            <a:endParaRPr lang="en-US" b="1" dirty="0"/>
          </a:p>
          <a:p>
            <a:pPr marL="168964" indent="-168964" defTabSz="450571">
              <a:buFont typeface="Arial" panose="020B0604020202020204" pitchFamily="34" charset="0"/>
              <a:buChar char="•"/>
              <a:defRPr/>
            </a:pPr>
            <a:endParaRPr lang="en-US" dirty="0"/>
          </a:p>
          <a:p>
            <a:pPr marL="168964" indent="-168964">
              <a:buFont typeface="Arial" panose="020B0604020202020204" pitchFamily="34" charset="0"/>
              <a:buChar char="•"/>
              <a:defRPr/>
            </a:pPr>
            <a:r>
              <a:rPr lang="en-US" b="1" dirty="0">
                <a:solidFill>
                  <a:schemeClr val="accent1"/>
                </a:solidFill>
                <a:ea typeface="ＭＳ Ｐゴシック"/>
                <a:cs typeface="Calibri"/>
              </a:rPr>
              <a:t>SYX OTHER</a:t>
            </a:r>
            <a:r>
              <a:rPr lang="en-US" dirty="0">
                <a:solidFill>
                  <a:schemeClr val="accent1"/>
                </a:solidFill>
                <a:ea typeface="ＭＳ Ｐゴシック"/>
                <a:cs typeface="Calibri"/>
              </a:rPr>
              <a:t>: $8m under budget out of $39M YTD budget through October. The greatest share of the underspend is due to the Innovation &amp; Technology Program ($3m). Fare ambassador program underperforming due to short-staffing, with 21 of 28 positions filled as of the end of October. In September, the program has moved to Passenger Service 864138 within Passenger Experience DV0250. Innovation &amp; Technology is also short-staffed and vendor procurement for the digital assistant has taken longer than expected; contract award is expected in Q4. Spending will increase with the onboarding of the digital assistant vendor and accessible navigation pilot.</a:t>
            </a:r>
          </a:p>
          <a:p>
            <a:pPr marL="168964" indent="-168964">
              <a:buFont typeface="Arial" panose="020B0604020202020204" pitchFamily="34" charset="0"/>
              <a:buChar char="•"/>
              <a:defRPr/>
            </a:pPr>
            <a:endParaRPr lang="en-US" dirty="0">
              <a:cs typeface="Calibri"/>
            </a:endParaRPr>
          </a:p>
        </p:txBody>
      </p:sp>
      <p:sp>
        <p:nvSpPr>
          <p:cNvPr id="4" name="Slide Number Placeholder 3"/>
          <p:cNvSpPr>
            <a:spLocks noGrp="1"/>
          </p:cNvSpPr>
          <p:nvPr>
            <p:ph type="sldNum" sz="quarter" idx="10"/>
          </p:nvPr>
        </p:nvSpPr>
        <p:spPr/>
        <p:txBody>
          <a:bodyPr/>
          <a:lstStyle/>
          <a:p>
            <a:pPr>
              <a:defRPr/>
            </a:pPr>
            <a:fld id="{B83DB7FA-C357-BD44-B313-15295D394820}" type="slidenum">
              <a:rPr lang="en-US" smtClean="0"/>
              <a:pPr>
                <a:defRPr/>
              </a:pPr>
              <a:t>7</a:t>
            </a:fld>
            <a:endParaRPr lang="en-US"/>
          </a:p>
        </p:txBody>
      </p:sp>
    </p:spTree>
    <p:extLst>
      <p:ext uri="{BB962C8B-B14F-4D97-AF65-F5344CB8AC3E}">
        <p14:creationId xmlns:p14="http://schemas.microsoft.com/office/powerpoint/2010/main" val="6272919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8964" indent="-168964">
              <a:spcBef>
                <a:spcPts val="0"/>
              </a:spcBef>
              <a:buFont typeface="Arial" panose="020B0604020202020204" pitchFamily="34" charset="0"/>
              <a:buChar char="•"/>
            </a:pPr>
            <a:r>
              <a:rPr lang="en-US" b="0" dirty="0">
                <a:highlight>
                  <a:srgbClr val="C0C0C0"/>
                </a:highlight>
              </a:rPr>
              <a:t>Overall Non-System Expansion projects at 36% or $53M below budget mainly due to timing of project spending across the board. </a:t>
            </a:r>
          </a:p>
          <a:p>
            <a:pPr marL="168964" indent="-168964">
              <a:spcBef>
                <a:spcPts val="0"/>
              </a:spcBef>
              <a:buFont typeface="Arial" panose="020B0604020202020204" pitchFamily="34" charset="0"/>
              <a:buChar char="•"/>
            </a:pPr>
            <a:r>
              <a:rPr lang="en-US" b="0" dirty="0">
                <a:highlight>
                  <a:srgbClr val="C0C0C0"/>
                </a:highlight>
              </a:rPr>
              <a:t>By Year-End, the forecast is to be at 59% or $22M below budget, as Enhancements and SOGR projects are expected to catch up a little.</a:t>
            </a:r>
          </a:p>
          <a:p>
            <a:pPr>
              <a:spcBef>
                <a:spcPts val="0"/>
              </a:spcBef>
            </a:pPr>
            <a:endParaRPr lang="en-US" b="0" dirty="0">
              <a:highlight>
                <a:srgbClr val="C0C0C0"/>
              </a:highlight>
            </a:endParaRPr>
          </a:p>
          <a:p>
            <a:pPr marL="619535" lvl="1" indent="-168964">
              <a:spcBef>
                <a:spcPts val="0"/>
              </a:spcBef>
              <a:buFont typeface="Arial" panose="020B0604020202020204" pitchFamily="34" charset="0"/>
              <a:buChar char="•"/>
            </a:pPr>
            <a:r>
              <a:rPr lang="en-US" b="0" dirty="0">
                <a:highlight>
                  <a:srgbClr val="C0C0C0"/>
                </a:highlight>
              </a:rPr>
              <a:t>Enhancements at 28% or $26M below budget mainly driven by </a:t>
            </a:r>
          </a:p>
          <a:p>
            <a:pPr marL="1070105" lvl="2" indent="-168964">
              <a:spcBef>
                <a:spcPts val="0"/>
              </a:spcBef>
              <a:buFont typeface="Arial" panose="020B0604020202020204" pitchFamily="34" charset="0"/>
              <a:buChar char="•"/>
            </a:pPr>
            <a:r>
              <a:rPr lang="en-US" b="0" dirty="0">
                <a:highlight>
                  <a:srgbClr val="C0C0C0"/>
                </a:highlight>
              </a:rPr>
              <a:t>Digital Passenger Information Management (signage) with delays in vendor delivery meeting milestones. </a:t>
            </a:r>
          </a:p>
          <a:p>
            <a:pPr marL="1070105" lvl="2" indent="-168964">
              <a:spcBef>
                <a:spcPts val="0"/>
              </a:spcBef>
              <a:buFont typeface="Arial" panose="020B0604020202020204" pitchFamily="34" charset="0"/>
              <a:buChar char="•"/>
            </a:pPr>
            <a:r>
              <a:rPr lang="en-US" b="0" dirty="0">
                <a:highlight>
                  <a:srgbClr val="C0C0C0"/>
                </a:highlight>
              </a:rPr>
              <a:t>Fare Paid Zone construction activity is expected to complete in 2023.</a:t>
            </a:r>
          </a:p>
          <a:p>
            <a:pPr marL="619535" lvl="1" indent="-168964">
              <a:spcBef>
                <a:spcPts val="0"/>
              </a:spcBef>
              <a:buFont typeface="Arial" panose="020B0604020202020204" pitchFamily="34" charset="0"/>
              <a:buChar char="•"/>
            </a:pPr>
            <a:r>
              <a:rPr lang="en-US" b="0" dirty="0">
                <a:highlight>
                  <a:srgbClr val="C0C0C0"/>
                </a:highlight>
              </a:rPr>
              <a:t>State of Good Repair at 41% or $23M below budget mainly from </a:t>
            </a:r>
          </a:p>
          <a:p>
            <a:pPr marL="1070105" lvl="2" indent="-168964">
              <a:spcBef>
                <a:spcPts val="0"/>
              </a:spcBef>
              <a:buFont typeface="Arial" panose="020B0604020202020204" pitchFamily="34" charset="0"/>
              <a:buChar char="•"/>
            </a:pPr>
            <a:r>
              <a:rPr lang="en-US" b="0" dirty="0">
                <a:highlight>
                  <a:srgbClr val="C0C0C0"/>
                </a:highlight>
              </a:rPr>
              <a:t>Delays in procurement and supply chain for Sounder Vehicle Overall along with </a:t>
            </a:r>
          </a:p>
          <a:p>
            <a:pPr marL="1070105" lvl="2" indent="-168964">
              <a:spcBef>
                <a:spcPts val="0"/>
              </a:spcBef>
              <a:buFont typeface="Arial" panose="020B0604020202020204" pitchFamily="34" charset="0"/>
              <a:buChar char="•"/>
            </a:pPr>
            <a:r>
              <a:rPr lang="en-US" b="0" dirty="0">
                <a:highlight>
                  <a:srgbClr val="C0C0C0"/>
                </a:highlight>
              </a:rPr>
              <a:t>IT Network Redesign from staffing availability for Link LRV Overhaul.</a:t>
            </a:r>
          </a:p>
          <a:p>
            <a:pPr marL="619535" lvl="1" indent="-168964">
              <a:spcBef>
                <a:spcPts val="0"/>
              </a:spcBef>
              <a:buFont typeface="Arial" panose="020B0604020202020204" pitchFamily="34" charset="0"/>
              <a:buChar char="•"/>
            </a:pPr>
            <a:r>
              <a:rPr lang="en-US" b="0" dirty="0">
                <a:highlight>
                  <a:srgbClr val="C0C0C0"/>
                </a:highlight>
              </a:rPr>
              <a:t>Lastly, administrative at 43% or $4M below budget primarily due to resource availability for IT Program</a:t>
            </a:r>
          </a:p>
        </p:txBody>
      </p:sp>
      <p:sp>
        <p:nvSpPr>
          <p:cNvPr id="4" name="Slide Number Placeholder 3"/>
          <p:cNvSpPr>
            <a:spLocks noGrp="1"/>
          </p:cNvSpPr>
          <p:nvPr>
            <p:ph type="sldNum" sz="quarter" idx="10"/>
          </p:nvPr>
        </p:nvSpPr>
        <p:spPr/>
        <p:txBody>
          <a:bodyPr/>
          <a:lstStyle/>
          <a:p>
            <a:pPr>
              <a:defRPr/>
            </a:pPr>
            <a:fld id="{B83DB7FA-C357-BD44-B313-15295D394820}" type="slidenum">
              <a:rPr lang="en-US" smtClean="0"/>
              <a:pPr>
                <a:defRPr/>
              </a:pPr>
              <a:t>8</a:t>
            </a:fld>
            <a:endParaRPr lang="en-US"/>
          </a:p>
        </p:txBody>
      </p:sp>
    </p:spTree>
    <p:extLst>
      <p:ext uri="{BB962C8B-B14F-4D97-AF65-F5344CB8AC3E}">
        <p14:creationId xmlns:p14="http://schemas.microsoft.com/office/powerpoint/2010/main" val="854450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Jeff to present </a:t>
            </a:r>
          </a:p>
        </p:txBody>
      </p:sp>
      <p:sp>
        <p:nvSpPr>
          <p:cNvPr id="4" name="Slide Number Placeholder 3"/>
          <p:cNvSpPr>
            <a:spLocks noGrp="1"/>
          </p:cNvSpPr>
          <p:nvPr>
            <p:ph type="sldNum" sz="quarter" idx="5"/>
          </p:nvPr>
        </p:nvSpPr>
        <p:spPr/>
        <p:txBody>
          <a:bodyPr/>
          <a:lstStyle/>
          <a:p>
            <a:pPr>
              <a:defRPr/>
            </a:pPr>
            <a:fld id="{B83DB7FA-C357-BD44-B313-15295D394820}" type="slidenum">
              <a:rPr lang="en-US" smtClean="0"/>
              <a:pPr>
                <a:defRPr/>
              </a:pPr>
              <a:t>9</a:t>
            </a:fld>
            <a:endParaRPr lang="en-US"/>
          </a:p>
        </p:txBody>
      </p:sp>
    </p:spTree>
    <p:extLst>
      <p:ext uri="{BB962C8B-B14F-4D97-AF65-F5344CB8AC3E}">
        <p14:creationId xmlns:p14="http://schemas.microsoft.com/office/powerpoint/2010/main" val="12365576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a:p>
        </p:txBody>
      </p:sp>
      <p:sp>
        <p:nvSpPr>
          <p:cNvPr id="4" name="Slide Number Placeholder 3"/>
          <p:cNvSpPr>
            <a:spLocks noGrp="1"/>
          </p:cNvSpPr>
          <p:nvPr>
            <p:ph type="sldNum" sz="quarter" idx="10"/>
          </p:nvPr>
        </p:nvSpPr>
        <p:spPr/>
        <p:txBody>
          <a:bodyPr/>
          <a:lstStyle/>
          <a:p>
            <a:pPr>
              <a:defRPr/>
            </a:pPr>
            <a:fld id="{B83DB7FA-C357-BD44-B313-15295D394820}" type="slidenum">
              <a:rPr lang="en-US" smtClean="0"/>
              <a:pPr>
                <a:defRPr/>
              </a:pPr>
              <a:t>10</a:t>
            </a:fld>
            <a:endParaRPr lang="en-US"/>
          </a:p>
        </p:txBody>
      </p:sp>
    </p:spTree>
    <p:extLst>
      <p:ext uri="{BB962C8B-B14F-4D97-AF65-F5344CB8AC3E}">
        <p14:creationId xmlns:p14="http://schemas.microsoft.com/office/powerpoint/2010/main" val="19976843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Jeff to present </a:t>
            </a:r>
          </a:p>
        </p:txBody>
      </p:sp>
      <p:sp>
        <p:nvSpPr>
          <p:cNvPr id="4" name="Slide Number Placeholder 3"/>
          <p:cNvSpPr>
            <a:spLocks noGrp="1"/>
          </p:cNvSpPr>
          <p:nvPr>
            <p:ph type="sldNum" sz="quarter" idx="5"/>
          </p:nvPr>
        </p:nvSpPr>
        <p:spPr/>
        <p:txBody>
          <a:bodyPr/>
          <a:lstStyle/>
          <a:p>
            <a:pPr>
              <a:defRPr/>
            </a:pPr>
            <a:fld id="{B83DB7FA-C357-BD44-B313-15295D394820}" type="slidenum">
              <a:rPr lang="en-US" smtClean="0"/>
              <a:pPr>
                <a:defRPr/>
              </a:pPr>
              <a:t>11</a:t>
            </a:fld>
            <a:endParaRPr lang="en-US"/>
          </a:p>
        </p:txBody>
      </p:sp>
    </p:spTree>
    <p:extLst>
      <p:ext uri="{BB962C8B-B14F-4D97-AF65-F5344CB8AC3E}">
        <p14:creationId xmlns:p14="http://schemas.microsoft.com/office/powerpoint/2010/main" val="21442429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panose="020F0502020204030204"/>
            </a:endParaRPr>
          </a:p>
        </p:txBody>
      </p:sp>
      <p:sp>
        <p:nvSpPr>
          <p:cNvPr id="4" name="Slide Number Placeholder 3"/>
          <p:cNvSpPr>
            <a:spLocks noGrp="1"/>
          </p:cNvSpPr>
          <p:nvPr>
            <p:ph type="sldNum" sz="quarter" idx="10"/>
          </p:nvPr>
        </p:nvSpPr>
        <p:spPr/>
        <p:txBody>
          <a:bodyPr/>
          <a:lstStyle/>
          <a:p>
            <a:fld id="{00CD9B93-7D1B-42F7-A1F4-340B62190A6B}" type="slidenum">
              <a:rPr lang="en-US" smtClean="0"/>
              <a:t>12</a:t>
            </a:fld>
            <a:endParaRPr lang="en-US"/>
          </a:p>
        </p:txBody>
      </p:sp>
    </p:spTree>
    <p:extLst>
      <p:ext uri="{BB962C8B-B14F-4D97-AF65-F5344CB8AC3E}">
        <p14:creationId xmlns:p14="http://schemas.microsoft.com/office/powerpoint/2010/main" val="16860033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8964" indent="-168964" defTabSz="450571">
              <a:buFont typeface="Arial" panose="020B0604020202020204" pitchFamily="34" charset="0"/>
              <a:buChar char="•"/>
              <a:defRPr/>
            </a:pPr>
            <a:r>
              <a:rPr lang="en-US" dirty="0">
                <a:highlight>
                  <a:srgbClr val="C0C0C0"/>
                </a:highlight>
              </a:rPr>
              <a:t>One area we wanted to highlight to the committee is our shared business planning model moving into 2023.</a:t>
            </a:r>
          </a:p>
          <a:p>
            <a:pPr marL="168964" indent="-168964" defTabSz="450571">
              <a:buFont typeface="Arial" panose="020B0604020202020204" pitchFamily="34" charset="0"/>
              <a:buChar char="•"/>
              <a:defRPr/>
            </a:pPr>
            <a:r>
              <a:rPr lang="en-US" dirty="0">
                <a:highlight>
                  <a:srgbClr val="C0C0C0"/>
                </a:highlight>
              </a:rPr>
              <a:t>We’re highlighting shared business planning as we move into 2023 (and very soon 2024 budget planning) to highlight how we continuously work to improve efficiencies, quality, and coordination of our planning processes.</a:t>
            </a:r>
          </a:p>
          <a:p>
            <a:pPr marL="168964" indent="-168964" defTabSz="450571">
              <a:buFont typeface="Arial" panose="020B0604020202020204" pitchFamily="34" charset="0"/>
              <a:buChar char="•"/>
              <a:defRPr/>
            </a:pPr>
            <a:r>
              <a:rPr lang="en-US" dirty="0">
                <a:highlight>
                  <a:srgbClr val="C0C0C0"/>
                </a:highlight>
              </a:rPr>
              <a:t>This has shown up in recent years as we’ve focused energy on our  workforce planning and non-system expansion project prioritization processes and integrating more effectively into our budget process.</a:t>
            </a:r>
          </a:p>
        </p:txBody>
      </p:sp>
      <p:sp>
        <p:nvSpPr>
          <p:cNvPr id="4" name="Slide Number Placeholder 3"/>
          <p:cNvSpPr>
            <a:spLocks noGrp="1"/>
          </p:cNvSpPr>
          <p:nvPr>
            <p:ph type="sldNum" sz="quarter" idx="10"/>
          </p:nvPr>
        </p:nvSpPr>
        <p:spPr/>
        <p:txBody>
          <a:bodyPr/>
          <a:lstStyle/>
          <a:p>
            <a:fld id="{00CD9B93-7D1B-42F7-A1F4-340B62190A6B}" type="slidenum">
              <a:rPr lang="en-US" smtClean="0"/>
              <a:t>13</a:t>
            </a:fld>
            <a:endParaRPr lang="en-US"/>
          </a:p>
        </p:txBody>
      </p:sp>
    </p:spTree>
    <p:extLst>
      <p:ext uri="{BB962C8B-B14F-4D97-AF65-F5344CB8AC3E}">
        <p14:creationId xmlns:p14="http://schemas.microsoft.com/office/powerpoint/2010/main" val="39915611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8964" indent="-168964">
              <a:buFont typeface="Arial" panose="020B0604020202020204" pitchFamily="34" charset="0"/>
              <a:buChar char="•"/>
            </a:pPr>
            <a:r>
              <a:rPr lang="en-US" dirty="0">
                <a:highlight>
                  <a:srgbClr val="C0C0C0"/>
                </a:highlight>
              </a:rPr>
              <a:t>This graphic shows the annual shared business planning cycle for the agency and where the Budget process fits into that cycle.</a:t>
            </a:r>
          </a:p>
          <a:p>
            <a:pPr marL="168964" indent="-168964">
              <a:buFont typeface="Arial" panose="020B0604020202020204" pitchFamily="34" charset="0"/>
              <a:buChar char="•"/>
            </a:pPr>
            <a:r>
              <a:rPr lang="en-US" dirty="0">
                <a:highlight>
                  <a:srgbClr val="C0C0C0"/>
                </a:highlight>
              </a:rPr>
              <a:t>Each year we kickoff our budget during the May timeframe that culminates in a December Board action to approve the proposed budget and move into the next year.</a:t>
            </a:r>
          </a:p>
          <a:p>
            <a:pPr marL="168964" indent="-168964">
              <a:buFont typeface="Arial" panose="020B0604020202020204" pitchFamily="34" charset="0"/>
              <a:buChar char="•"/>
            </a:pPr>
            <a:r>
              <a:rPr lang="en-US" dirty="0">
                <a:highlight>
                  <a:srgbClr val="C0C0C0"/>
                </a:highlight>
              </a:rPr>
              <a:t>Since this cycle takes 6-7 months for the agency, it’s important that we ensure the spending targets we develop each year align with our priorities and also any current initiatives or major project milestones as we aim to continuously improve this virtuous cycle each year.</a:t>
            </a:r>
          </a:p>
        </p:txBody>
      </p:sp>
      <p:sp>
        <p:nvSpPr>
          <p:cNvPr id="4" name="Slide Number Placeholder 3"/>
          <p:cNvSpPr>
            <a:spLocks noGrp="1"/>
          </p:cNvSpPr>
          <p:nvPr>
            <p:ph type="sldNum" sz="quarter" idx="5"/>
          </p:nvPr>
        </p:nvSpPr>
        <p:spPr/>
        <p:txBody>
          <a:bodyPr/>
          <a:lstStyle/>
          <a:p>
            <a:pPr>
              <a:defRPr/>
            </a:pPr>
            <a:fld id="{B83DB7FA-C357-BD44-B313-15295D394820}" type="slidenum">
              <a:rPr lang="en-US" smtClean="0"/>
              <a:pPr>
                <a:defRPr/>
              </a:pPr>
              <a:t>14</a:t>
            </a:fld>
            <a:endParaRPr lang="en-US"/>
          </a:p>
        </p:txBody>
      </p:sp>
    </p:spTree>
    <p:extLst>
      <p:ext uri="{BB962C8B-B14F-4D97-AF65-F5344CB8AC3E}">
        <p14:creationId xmlns:p14="http://schemas.microsoft.com/office/powerpoint/2010/main" val="9749068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83DB7FA-C357-BD44-B313-15295D394820}" type="slidenum">
              <a:rPr lang="en-US" smtClean="0"/>
              <a:pPr>
                <a:defRPr/>
              </a:pPr>
              <a:t>15</a:t>
            </a:fld>
            <a:endParaRPr lang="en-US"/>
          </a:p>
        </p:txBody>
      </p:sp>
    </p:spTree>
    <p:extLst>
      <p:ext uri="{BB962C8B-B14F-4D97-AF65-F5344CB8AC3E}">
        <p14:creationId xmlns:p14="http://schemas.microsoft.com/office/powerpoint/2010/main" val="40477913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2.xml"/><Relationship Id="rId1" Type="http://schemas.openxmlformats.org/officeDocument/2006/relationships/tags" Target="../tags/tag3.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2.xml"/><Relationship Id="rId1" Type="http://schemas.openxmlformats.org/officeDocument/2006/relationships/tags" Target="../tags/tag6.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slideMaster" Target="../slideMasters/slideMaster2.xml"/><Relationship Id="rId1" Type="http://schemas.openxmlformats.org/officeDocument/2006/relationships/tags" Target="../tags/tag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5_Deck 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4B7CCAA-40A7-0B41-B4D5-F053BD9E30F2}"/>
              </a:ext>
            </a:extLst>
          </p:cNvPr>
          <p:cNvSpPr/>
          <p:nvPr userDrawn="1"/>
        </p:nvSpPr>
        <p:spPr>
          <a:xfrm>
            <a:off x="0" y="0"/>
            <a:ext cx="9144000" cy="5143500"/>
          </a:xfrm>
          <a:prstGeom prst="rect">
            <a:avLst/>
          </a:prstGeom>
          <a:solidFill>
            <a:srgbClr val="002E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32177" y="4400550"/>
            <a:ext cx="2171699" cy="334108"/>
          </a:xfrm>
          <a:prstGeom prst="rect">
            <a:avLst/>
          </a:prstGeom>
        </p:spPr>
      </p:pic>
      <p:sp>
        <p:nvSpPr>
          <p:cNvPr id="9" name="Text Placeholder 2"/>
          <p:cNvSpPr>
            <a:spLocks noGrp="1"/>
          </p:cNvSpPr>
          <p:nvPr>
            <p:ph type="body" sz="quarter" idx="10" hasCustomPrompt="1"/>
          </p:nvPr>
        </p:nvSpPr>
        <p:spPr>
          <a:xfrm>
            <a:off x="886966" y="1123950"/>
            <a:ext cx="7723634" cy="792222"/>
          </a:xfrm>
          <a:prstGeom prst="rect">
            <a:avLst/>
          </a:prstGeom>
        </p:spPr>
        <p:txBody>
          <a:bodyPr/>
          <a:lstStyle>
            <a:lvl1pPr algn="r">
              <a:defRPr sz="4800" b="1" i="1" baseline="0">
                <a:solidFill>
                  <a:schemeClr val="bg1"/>
                </a:solidFill>
              </a:defRPr>
            </a:lvl1pPr>
            <a:lvl2pPr marL="0" indent="0">
              <a:buNone/>
              <a:defRPr b="1" i="1">
                <a:solidFill>
                  <a:srgbClr val="F4A331"/>
                </a:solidFill>
              </a:defRPr>
            </a:lvl2pPr>
            <a:lvl3pPr marL="457200" indent="-228600">
              <a:buFont typeface="Arial" charset="0"/>
              <a:buChar char="•"/>
              <a:defRPr sz="1800">
                <a:solidFill>
                  <a:srgbClr val="1F3051"/>
                </a:solidFill>
              </a:defRPr>
            </a:lvl3pPr>
          </a:lstStyle>
          <a:p>
            <a:pPr lvl="0"/>
            <a:r>
              <a:rPr lang="en-US"/>
              <a:t>Presentation title</a:t>
            </a:r>
          </a:p>
        </p:txBody>
      </p:sp>
      <p:sp>
        <p:nvSpPr>
          <p:cNvPr id="11" name="Text Placeholder 2">
            <a:extLst>
              <a:ext uri="{FF2B5EF4-FFF2-40B4-BE49-F238E27FC236}">
                <a16:creationId xmlns:a16="http://schemas.microsoft.com/office/drawing/2014/main" id="{9BEA3361-5263-9D4A-B711-6E797C300F83}"/>
              </a:ext>
            </a:extLst>
          </p:cNvPr>
          <p:cNvSpPr>
            <a:spLocks noGrp="1"/>
          </p:cNvSpPr>
          <p:nvPr>
            <p:ph type="body" sz="quarter" idx="11" hasCustomPrompt="1"/>
          </p:nvPr>
        </p:nvSpPr>
        <p:spPr>
          <a:xfrm>
            <a:off x="880242" y="2031627"/>
            <a:ext cx="7723634" cy="616323"/>
          </a:xfrm>
          <a:prstGeom prst="rect">
            <a:avLst/>
          </a:prstGeom>
        </p:spPr>
        <p:txBody>
          <a:bodyPr/>
          <a:lstStyle>
            <a:lvl1pPr algn="r">
              <a:defRPr sz="3200" b="0" i="1" baseline="0">
                <a:solidFill>
                  <a:schemeClr val="bg1"/>
                </a:solidFill>
              </a:defRPr>
            </a:lvl1pPr>
            <a:lvl2pPr marL="0" indent="0">
              <a:buNone/>
              <a:defRPr b="1" i="1">
                <a:solidFill>
                  <a:srgbClr val="F4A331"/>
                </a:solidFill>
              </a:defRPr>
            </a:lvl2pPr>
            <a:lvl3pPr marL="457200" indent="-228600">
              <a:buFont typeface="Arial" charset="0"/>
              <a:buChar char="•"/>
              <a:defRPr sz="1800">
                <a:solidFill>
                  <a:srgbClr val="1F3051"/>
                </a:solidFill>
              </a:defRPr>
            </a:lvl3pPr>
          </a:lstStyle>
          <a:p>
            <a:pPr lvl="0"/>
            <a:r>
              <a:rPr lang="en-US"/>
              <a:t>Subtitle</a:t>
            </a:r>
          </a:p>
        </p:txBody>
      </p:sp>
      <p:sp>
        <p:nvSpPr>
          <p:cNvPr id="15" name="Text Placeholder 2">
            <a:extLst>
              <a:ext uri="{FF2B5EF4-FFF2-40B4-BE49-F238E27FC236}">
                <a16:creationId xmlns:a16="http://schemas.microsoft.com/office/drawing/2014/main" id="{9EC95C49-C071-CF4C-A459-A2E8844A2975}"/>
              </a:ext>
            </a:extLst>
          </p:cNvPr>
          <p:cNvSpPr>
            <a:spLocks noGrp="1"/>
          </p:cNvSpPr>
          <p:nvPr>
            <p:ph type="body" sz="quarter" idx="12" hasCustomPrompt="1"/>
          </p:nvPr>
        </p:nvSpPr>
        <p:spPr>
          <a:xfrm>
            <a:off x="7288306" y="2724150"/>
            <a:ext cx="1315570" cy="405653"/>
          </a:xfrm>
          <a:prstGeom prst="rect">
            <a:avLst/>
          </a:prstGeom>
        </p:spPr>
        <p:txBody>
          <a:bodyPr/>
          <a:lstStyle>
            <a:lvl1pPr algn="r">
              <a:defRPr sz="2000" b="0" i="1" baseline="0">
                <a:solidFill>
                  <a:schemeClr val="bg1"/>
                </a:solidFill>
              </a:defRPr>
            </a:lvl1pPr>
            <a:lvl2pPr marL="0" indent="0">
              <a:buNone/>
              <a:defRPr b="1" i="1">
                <a:solidFill>
                  <a:srgbClr val="F4A331"/>
                </a:solidFill>
              </a:defRPr>
            </a:lvl2pPr>
            <a:lvl3pPr marL="457200" indent="-228600">
              <a:buFont typeface="Arial" charset="0"/>
              <a:buChar char="•"/>
              <a:defRPr sz="1800">
                <a:solidFill>
                  <a:srgbClr val="1F3051"/>
                </a:solidFill>
              </a:defRPr>
            </a:lvl3pPr>
          </a:lstStyle>
          <a:p>
            <a:pPr lvl="0"/>
            <a:r>
              <a:rPr lang="en-US"/>
              <a:t>12/05/18</a:t>
            </a:r>
          </a:p>
        </p:txBody>
      </p:sp>
    </p:spTree>
    <p:extLst>
      <p:ext uri="{BB962C8B-B14F-4D97-AF65-F5344CB8AC3E}">
        <p14:creationId xmlns:p14="http://schemas.microsoft.com/office/powerpoint/2010/main" val="2772014193"/>
      </p:ext>
    </p:extLst>
  </p:cSld>
  <p:clrMapOvr>
    <a:masterClrMapping/>
  </p:clrMapOvr>
  <p:extLst>
    <p:ext uri="{DCECCB84-F9BA-43D5-87BE-67443E8EF086}">
      <p15:sldGuideLst xmlns:p15="http://schemas.microsoft.com/office/powerpoint/2012/main">
        <p15:guide id="1" pos="5424">
          <p15:clr>
            <a:srgbClr val="FBAE40"/>
          </p15:clr>
        </p15:guide>
        <p15:guide id="2" orient="horz">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Section 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05A54E-680E-1945-A8BD-87683677F80E}"/>
              </a:ext>
            </a:extLst>
          </p:cNvPr>
          <p:cNvSpPr/>
          <p:nvPr userDrawn="1"/>
        </p:nvSpPr>
        <p:spPr>
          <a:xfrm>
            <a:off x="0" y="-6156"/>
            <a:ext cx="9144000" cy="5149655"/>
          </a:xfrm>
          <a:prstGeom prst="rect">
            <a:avLst/>
          </a:prstGeom>
          <a:solidFill>
            <a:srgbClr val="0072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
            <a:extLst>
              <a:ext uri="{FF2B5EF4-FFF2-40B4-BE49-F238E27FC236}">
                <a16:creationId xmlns:a16="http://schemas.microsoft.com/office/drawing/2014/main" id="{A5681DE3-9C13-7B45-913E-85AF6B8155C9}"/>
              </a:ext>
            </a:extLst>
          </p:cNvPr>
          <p:cNvSpPr>
            <a:spLocks noGrp="1"/>
          </p:cNvSpPr>
          <p:nvPr>
            <p:ph type="body" sz="quarter" idx="11" hasCustomPrompt="1"/>
          </p:nvPr>
        </p:nvSpPr>
        <p:spPr>
          <a:xfrm>
            <a:off x="609600" y="1581150"/>
            <a:ext cx="8153399" cy="838200"/>
          </a:xfrm>
          <a:prstGeom prst="rect">
            <a:avLst/>
          </a:prstGeom>
        </p:spPr>
        <p:txBody>
          <a:bodyPr/>
          <a:lstStyle>
            <a:lvl1pPr algn="ctr">
              <a:defRPr sz="4400" b="1" i="1">
                <a:solidFill>
                  <a:schemeClr val="bg1"/>
                </a:solidFill>
              </a:defRPr>
            </a:lvl1pPr>
            <a:lvl2pPr marL="0" indent="0">
              <a:buNone/>
              <a:defRPr b="1" i="1">
                <a:solidFill>
                  <a:srgbClr val="F4A331"/>
                </a:solidFill>
              </a:defRPr>
            </a:lvl2pPr>
            <a:lvl3pPr marL="457200" indent="-228600">
              <a:buFont typeface="Arial" charset="0"/>
              <a:buChar char="•"/>
              <a:defRPr sz="1800">
                <a:solidFill>
                  <a:srgbClr val="1F3051"/>
                </a:solidFill>
              </a:defRPr>
            </a:lvl3pPr>
          </a:lstStyle>
          <a:p>
            <a:pPr lvl="0"/>
            <a:r>
              <a:rPr lang="en-US"/>
              <a:t>Section title</a:t>
            </a:r>
          </a:p>
        </p:txBody>
      </p:sp>
    </p:spTree>
    <p:extLst>
      <p:ext uri="{BB962C8B-B14F-4D97-AF65-F5344CB8AC3E}">
        <p14:creationId xmlns:p14="http://schemas.microsoft.com/office/powerpoint/2010/main" val="4206304843"/>
      </p:ext>
    </p:extLst>
  </p:cSld>
  <p:clrMapOvr>
    <a:masterClrMapping/>
  </p:clrMapOvr>
  <p:extLst>
    <p:ext uri="{DCECCB84-F9BA-43D5-87BE-67443E8EF086}">
      <p15:sldGuideLst xmlns:p15="http://schemas.microsoft.com/office/powerpoint/2012/main">
        <p15:guide id="1" orient="horz" pos="186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Section 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05A54E-680E-1945-A8BD-87683677F80E}"/>
              </a:ext>
            </a:extLst>
          </p:cNvPr>
          <p:cNvSpPr/>
          <p:nvPr userDrawn="1"/>
        </p:nvSpPr>
        <p:spPr>
          <a:xfrm>
            <a:off x="0" y="0"/>
            <a:ext cx="9144000" cy="5149655"/>
          </a:xfrm>
          <a:prstGeom prst="rect">
            <a:avLst/>
          </a:prstGeom>
          <a:solidFill>
            <a:srgbClr val="EF76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
            <a:extLst>
              <a:ext uri="{FF2B5EF4-FFF2-40B4-BE49-F238E27FC236}">
                <a16:creationId xmlns:a16="http://schemas.microsoft.com/office/drawing/2014/main" id="{A5681DE3-9C13-7B45-913E-85AF6B8155C9}"/>
              </a:ext>
            </a:extLst>
          </p:cNvPr>
          <p:cNvSpPr>
            <a:spLocks noGrp="1"/>
          </p:cNvSpPr>
          <p:nvPr>
            <p:ph type="body" sz="quarter" idx="11" hasCustomPrompt="1"/>
          </p:nvPr>
        </p:nvSpPr>
        <p:spPr>
          <a:xfrm>
            <a:off x="609600" y="1581150"/>
            <a:ext cx="8153399" cy="838200"/>
          </a:xfrm>
          <a:prstGeom prst="rect">
            <a:avLst/>
          </a:prstGeom>
        </p:spPr>
        <p:txBody>
          <a:bodyPr/>
          <a:lstStyle>
            <a:lvl1pPr algn="ctr">
              <a:defRPr sz="4400" b="1" i="1">
                <a:solidFill>
                  <a:schemeClr val="bg1"/>
                </a:solidFill>
              </a:defRPr>
            </a:lvl1pPr>
            <a:lvl2pPr marL="0" indent="0">
              <a:buNone/>
              <a:defRPr b="1" i="1">
                <a:solidFill>
                  <a:srgbClr val="F4A331"/>
                </a:solidFill>
              </a:defRPr>
            </a:lvl2pPr>
            <a:lvl3pPr marL="457200" indent="-228600">
              <a:buFont typeface="Arial" charset="0"/>
              <a:buChar char="•"/>
              <a:defRPr sz="1800">
                <a:solidFill>
                  <a:srgbClr val="1F3051"/>
                </a:solidFill>
              </a:defRPr>
            </a:lvl3pPr>
          </a:lstStyle>
          <a:p>
            <a:pPr lvl="0"/>
            <a:r>
              <a:rPr lang="en-US"/>
              <a:t>Section title</a:t>
            </a:r>
          </a:p>
        </p:txBody>
      </p:sp>
    </p:spTree>
    <p:extLst>
      <p:ext uri="{BB962C8B-B14F-4D97-AF65-F5344CB8AC3E}">
        <p14:creationId xmlns:p14="http://schemas.microsoft.com/office/powerpoint/2010/main" val="40878358"/>
      </p:ext>
    </p:extLst>
  </p:cSld>
  <p:clrMapOvr>
    <a:masterClrMapping/>
  </p:clrMapOvr>
  <p:extLst>
    <p:ext uri="{DCECCB84-F9BA-43D5-87BE-67443E8EF086}">
      <p15:sldGuideLst xmlns:p15="http://schemas.microsoft.com/office/powerpoint/2012/main">
        <p15:guide id="1" orient="horz" pos="186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27006-0ADB-AC45-B594-99BFD5854326}"/>
              </a:ext>
            </a:extLst>
          </p:cNvPr>
          <p:cNvSpPr>
            <a:spLocks noGrp="1"/>
          </p:cNvSpPr>
          <p:nvPr>
            <p:ph type="title"/>
          </p:nvPr>
        </p:nvSpPr>
        <p:spPr>
          <a:xfrm>
            <a:off x="628650" y="274639"/>
            <a:ext cx="7886700" cy="620712"/>
          </a:xfrm>
          <a:prstGeom prst="rect">
            <a:avLst/>
          </a:prstGeom>
        </p:spPr>
        <p:txBody>
          <a:bodyPr/>
          <a:lstStyle>
            <a:lvl1pPr>
              <a:defRPr i="1">
                <a:solidFill>
                  <a:srgbClr val="007297"/>
                </a:solidFill>
              </a:defRPr>
            </a:lvl1pPr>
          </a:lstStyle>
          <a:p>
            <a:r>
              <a:rPr lang="en-US"/>
              <a:t>Click to edit Master title style</a:t>
            </a:r>
          </a:p>
        </p:txBody>
      </p:sp>
      <p:sp>
        <p:nvSpPr>
          <p:cNvPr id="4" name="Text Placeholder 3">
            <a:extLst>
              <a:ext uri="{FF2B5EF4-FFF2-40B4-BE49-F238E27FC236}">
                <a16:creationId xmlns:a16="http://schemas.microsoft.com/office/drawing/2014/main" id="{205277FA-A092-C143-8676-D73A96E84C37}"/>
              </a:ext>
            </a:extLst>
          </p:cNvPr>
          <p:cNvSpPr>
            <a:spLocks noGrp="1"/>
          </p:cNvSpPr>
          <p:nvPr>
            <p:ph type="body" sz="quarter" idx="10" hasCustomPrompt="1"/>
          </p:nvPr>
        </p:nvSpPr>
        <p:spPr>
          <a:xfrm>
            <a:off x="628650" y="1123950"/>
            <a:ext cx="7886700" cy="1676400"/>
          </a:xfrm>
          <a:prstGeom prst="rect">
            <a:avLst/>
          </a:prstGeom>
        </p:spPr>
        <p:txBody>
          <a:bodyPr/>
          <a:lstStyle>
            <a:lvl1pPr>
              <a:defRPr sz="2400" b="1" i="1">
                <a:solidFill>
                  <a:srgbClr val="EF7622"/>
                </a:solidFill>
              </a:defRPr>
            </a:lvl1pPr>
            <a:lvl2pPr marL="0" indent="0">
              <a:buFontTx/>
              <a:buNone/>
              <a:defRPr sz="2400" b="1" i="1">
                <a:solidFill>
                  <a:srgbClr val="EF7622"/>
                </a:solidFill>
              </a:defRPr>
            </a:lvl2pPr>
            <a:lvl3pPr marL="571500" indent="-342900">
              <a:buFont typeface="Arial" panose="020B0604020202020204" pitchFamily="34" charset="0"/>
              <a:buChar char="•"/>
              <a:defRPr/>
            </a:lvl3pPr>
          </a:lstStyle>
          <a:p>
            <a:pPr lvl="1"/>
            <a:r>
              <a:rPr lang="en-US"/>
              <a:t>Second level</a:t>
            </a:r>
          </a:p>
          <a:p>
            <a:pPr lvl="2"/>
            <a:r>
              <a:rPr lang="en-US"/>
              <a:t>Third level</a:t>
            </a:r>
          </a:p>
        </p:txBody>
      </p:sp>
      <p:sp>
        <p:nvSpPr>
          <p:cNvPr id="5" name="Rectangle 4">
            <a:extLst>
              <a:ext uri="{FF2B5EF4-FFF2-40B4-BE49-F238E27FC236}">
                <a16:creationId xmlns:a16="http://schemas.microsoft.com/office/drawing/2014/main" id="{8A7F7EA1-0B2E-D843-B233-B9ECBE713A73}"/>
              </a:ext>
            </a:extLst>
          </p:cNvPr>
          <p:cNvSpPr/>
          <p:nvPr userDrawn="1"/>
        </p:nvSpPr>
        <p:spPr>
          <a:xfrm>
            <a:off x="18011" y="4629150"/>
            <a:ext cx="9144000" cy="514350"/>
          </a:xfrm>
          <a:prstGeom prst="rect">
            <a:avLst/>
          </a:prstGeom>
          <a:solidFill>
            <a:srgbClr val="002E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20FC4CE0-7B7E-8C4C-8408-00ECC376776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43800" y="4758104"/>
            <a:ext cx="1399472" cy="215303"/>
          </a:xfrm>
          <a:prstGeom prst="rect">
            <a:avLst/>
          </a:prstGeom>
        </p:spPr>
      </p:pic>
      <p:sp>
        <p:nvSpPr>
          <p:cNvPr id="7" name="TextBox 6">
            <a:extLst>
              <a:ext uri="{FF2B5EF4-FFF2-40B4-BE49-F238E27FC236}">
                <a16:creationId xmlns:a16="http://schemas.microsoft.com/office/drawing/2014/main" id="{4AD98672-932C-C741-A78D-0A59A48D49CB}"/>
              </a:ext>
            </a:extLst>
          </p:cNvPr>
          <p:cNvSpPr txBox="1"/>
          <p:nvPr userDrawn="1"/>
        </p:nvSpPr>
        <p:spPr>
          <a:xfrm>
            <a:off x="152400" y="4732436"/>
            <a:ext cx="838200" cy="276999"/>
          </a:xfrm>
          <a:prstGeom prst="rect">
            <a:avLst/>
          </a:prstGeom>
          <a:noFill/>
        </p:spPr>
        <p:txBody>
          <a:bodyPr wrap="square" rtlCol="0">
            <a:spAutoFit/>
          </a:bodyPr>
          <a:lstStyle/>
          <a:p>
            <a:fld id="{92EFBB39-EDAD-124B-90FA-D053390A9790}" type="slidenum">
              <a:rPr lang="en-US" sz="1200" smtClean="0">
                <a:solidFill>
                  <a:schemeClr val="bg1"/>
                </a:solidFill>
              </a:rPr>
              <a:t>‹#›</a:t>
            </a:fld>
            <a:endParaRPr lang="en-US" sz="1200">
              <a:solidFill>
                <a:schemeClr val="bg1"/>
              </a:solidFill>
            </a:endParaRPr>
          </a:p>
        </p:txBody>
      </p:sp>
    </p:spTree>
    <p:extLst>
      <p:ext uri="{BB962C8B-B14F-4D97-AF65-F5344CB8AC3E}">
        <p14:creationId xmlns:p14="http://schemas.microsoft.com/office/powerpoint/2010/main" val="38092618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Deck 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4B7CCAA-40A7-0B41-B4D5-F053BD9E30F2}"/>
              </a:ext>
            </a:extLst>
          </p:cNvPr>
          <p:cNvSpPr/>
          <p:nvPr userDrawn="1"/>
        </p:nvSpPr>
        <p:spPr>
          <a:xfrm>
            <a:off x="0" y="15586"/>
            <a:ext cx="9144000" cy="5143500"/>
          </a:xfrm>
          <a:prstGeom prst="rect">
            <a:avLst/>
          </a:prstGeom>
          <a:solidFill>
            <a:srgbClr val="002E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05200" y="3105150"/>
            <a:ext cx="2237672" cy="344257"/>
          </a:xfrm>
          <a:prstGeom prst="rect">
            <a:avLst/>
          </a:prstGeom>
        </p:spPr>
      </p:pic>
      <p:grpSp>
        <p:nvGrpSpPr>
          <p:cNvPr id="7" name="Group 6">
            <a:extLst>
              <a:ext uri="{FF2B5EF4-FFF2-40B4-BE49-F238E27FC236}">
                <a16:creationId xmlns:a16="http://schemas.microsoft.com/office/drawing/2014/main" id="{1F8703F2-99DE-0A4B-BC3B-22E3878F64AC}"/>
              </a:ext>
            </a:extLst>
          </p:cNvPr>
          <p:cNvGrpSpPr/>
          <p:nvPr userDrawn="1"/>
        </p:nvGrpSpPr>
        <p:grpSpPr>
          <a:xfrm>
            <a:off x="4114800" y="4278966"/>
            <a:ext cx="1017856" cy="262217"/>
            <a:chOff x="3996753" y="2876550"/>
            <a:chExt cx="1032447" cy="265976"/>
          </a:xfrm>
        </p:grpSpPr>
        <p:pic>
          <p:nvPicPr>
            <p:cNvPr id="8" name="Picture 7">
              <a:extLst>
                <a:ext uri="{FF2B5EF4-FFF2-40B4-BE49-F238E27FC236}">
                  <a16:creationId xmlns:a16="http://schemas.microsoft.com/office/drawing/2014/main" id="{F6D23F00-E036-3C48-A822-26FBB74D4C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6753" y="2876550"/>
              <a:ext cx="126538" cy="265976"/>
            </a:xfrm>
            <a:prstGeom prst="rect">
              <a:avLst/>
            </a:prstGeom>
          </p:spPr>
        </p:pic>
        <p:pic>
          <p:nvPicPr>
            <p:cNvPr id="10" name="Picture 9">
              <a:extLst>
                <a:ext uri="{FF2B5EF4-FFF2-40B4-BE49-F238E27FC236}">
                  <a16:creationId xmlns:a16="http://schemas.microsoft.com/office/drawing/2014/main" id="{21ED0D72-AA6D-A74A-B4B6-C348633AD0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63838" y="2876550"/>
              <a:ext cx="265362" cy="265976"/>
            </a:xfrm>
            <a:prstGeom prst="rect">
              <a:avLst/>
            </a:prstGeom>
          </p:spPr>
        </p:pic>
        <p:pic>
          <p:nvPicPr>
            <p:cNvPr id="12" name="Picture 11">
              <a:extLst>
                <a:ext uri="{FF2B5EF4-FFF2-40B4-BE49-F238E27FC236}">
                  <a16:creationId xmlns:a16="http://schemas.microsoft.com/office/drawing/2014/main" id="{E4009748-328C-4846-9ED3-9D717E12058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06638" y="2876550"/>
              <a:ext cx="305902" cy="248162"/>
            </a:xfrm>
            <a:prstGeom prst="rect">
              <a:avLst/>
            </a:prstGeom>
          </p:spPr>
        </p:pic>
      </p:grpSp>
      <p:pic>
        <p:nvPicPr>
          <p:cNvPr id="4" name="Picture 3">
            <a:extLst>
              <a:ext uri="{FF2B5EF4-FFF2-40B4-BE49-F238E27FC236}">
                <a16:creationId xmlns:a16="http://schemas.microsoft.com/office/drawing/2014/main" id="{026EBF4E-5A9B-8845-A748-AA6EB9AA9291}"/>
              </a:ext>
            </a:extLst>
          </p:cNvPr>
          <p:cNvPicPr>
            <a:picLocks noChangeAspect="1"/>
          </p:cNvPicPr>
          <p:nvPr userDrawn="1"/>
        </p:nvPicPr>
        <p:blipFill>
          <a:blip r:embed="rId6"/>
          <a:stretch>
            <a:fillRect/>
          </a:stretch>
        </p:blipFill>
        <p:spPr>
          <a:xfrm>
            <a:off x="3242119" y="3805197"/>
            <a:ext cx="282699" cy="290552"/>
          </a:xfrm>
          <a:prstGeom prst="rect">
            <a:avLst/>
          </a:prstGeom>
        </p:spPr>
      </p:pic>
      <p:sp>
        <p:nvSpPr>
          <p:cNvPr id="13" name="TextBox 12">
            <a:extLst>
              <a:ext uri="{FF2B5EF4-FFF2-40B4-BE49-F238E27FC236}">
                <a16:creationId xmlns:a16="http://schemas.microsoft.com/office/drawing/2014/main" id="{4355028C-D9E5-FE4F-8D3F-2C370E7A20FF}"/>
              </a:ext>
            </a:extLst>
          </p:cNvPr>
          <p:cNvSpPr txBox="1"/>
          <p:nvPr userDrawn="1"/>
        </p:nvSpPr>
        <p:spPr>
          <a:xfrm>
            <a:off x="2590800" y="1428750"/>
            <a:ext cx="3733800" cy="584775"/>
          </a:xfrm>
          <a:prstGeom prst="rect">
            <a:avLst/>
          </a:prstGeom>
          <a:noFill/>
        </p:spPr>
        <p:txBody>
          <a:bodyPr wrap="square" rtlCol="0">
            <a:spAutoFit/>
          </a:bodyPr>
          <a:lstStyle/>
          <a:p>
            <a:pPr algn="ctr"/>
            <a:r>
              <a:rPr lang="en-US" sz="3200" i="1">
                <a:solidFill>
                  <a:schemeClr val="bg1"/>
                </a:solidFill>
              </a:rPr>
              <a:t>Thank you.</a:t>
            </a:r>
          </a:p>
        </p:txBody>
      </p:sp>
      <p:sp>
        <p:nvSpPr>
          <p:cNvPr id="5" name="TextBox 4">
            <a:extLst>
              <a:ext uri="{FF2B5EF4-FFF2-40B4-BE49-F238E27FC236}">
                <a16:creationId xmlns:a16="http://schemas.microsoft.com/office/drawing/2014/main" id="{71E325C8-82B6-C848-801B-A5A9471EAB41}"/>
              </a:ext>
            </a:extLst>
          </p:cNvPr>
          <p:cNvSpPr txBox="1"/>
          <p:nvPr userDrawn="1"/>
        </p:nvSpPr>
        <p:spPr>
          <a:xfrm>
            <a:off x="3551591" y="3719641"/>
            <a:ext cx="3200400" cy="461665"/>
          </a:xfrm>
          <a:prstGeom prst="rect">
            <a:avLst/>
          </a:prstGeom>
          <a:noFill/>
        </p:spPr>
        <p:txBody>
          <a:bodyPr wrap="square" rtlCol="0">
            <a:spAutoFit/>
          </a:bodyPr>
          <a:lstStyle/>
          <a:p>
            <a:r>
              <a:rPr lang="en-US" sz="2400" i="1" err="1">
                <a:solidFill>
                  <a:schemeClr val="bg1"/>
                </a:solidFill>
              </a:rPr>
              <a:t>soundtransit.org</a:t>
            </a:r>
            <a:endParaRPr lang="en-US" sz="2400" i="1">
              <a:solidFill>
                <a:schemeClr val="bg1"/>
              </a:solidFill>
            </a:endParaRPr>
          </a:p>
        </p:txBody>
      </p:sp>
    </p:spTree>
    <p:extLst>
      <p:ext uri="{BB962C8B-B14F-4D97-AF65-F5344CB8AC3E}">
        <p14:creationId xmlns:p14="http://schemas.microsoft.com/office/powerpoint/2010/main" val="825377000"/>
      </p:ext>
    </p:extLst>
  </p:cSld>
  <p:clrMapOvr>
    <a:masterClrMapping/>
  </p:clrMapOvr>
  <p:extLst>
    <p:ext uri="{DCECCB84-F9BA-43D5-87BE-67443E8EF086}">
      <p15:sldGuideLst xmlns:p15="http://schemas.microsoft.com/office/powerpoint/2012/main">
        <p15:guide id="1" pos="5424">
          <p15:clr>
            <a:srgbClr val="FBAE40"/>
          </p15:clr>
        </p15:guide>
        <p15:guide id="2" orient="horz">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4_Body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27006-0ADB-AC45-B594-99BFD5854326}"/>
              </a:ext>
            </a:extLst>
          </p:cNvPr>
          <p:cNvSpPr>
            <a:spLocks noGrp="1"/>
          </p:cNvSpPr>
          <p:nvPr>
            <p:ph type="title"/>
          </p:nvPr>
        </p:nvSpPr>
        <p:spPr>
          <a:xfrm>
            <a:off x="628650" y="274639"/>
            <a:ext cx="7886700" cy="620712"/>
          </a:xfrm>
          <a:prstGeom prst="rect">
            <a:avLst/>
          </a:prstGeom>
        </p:spPr>
        <p:txBody>
          <a:bodyPr/>
          <a:lstStyle>
            <a:lvl1pPr>
              <a:defRPr i="1">
                <a:solidFill>
                  <a:srgbClr val="003E7E"/>
                </a:solidFill>
              </a:defRPr>
            </a:lvl1pPr>
          </a:lstStyle>
          <a:p>
            <a:r>
              <a:rPr lang="en-US"/>
              <a:t>Click to edit Master title style</a:t>
            </a:r>
          </a:p>
        </p:txBody>
      </p:sp>
      <p:sp>
        <p:nvSpPr>
          <p:cNvPr id="5" name="Rectangle 4">
            <a:extLst>
              <a:ext uri="{FF2B5EF4-FFF2-40B4-BE49-F238E27FC236}">
                <a16:creationId xmlns:a16="http://schemas.microsoft.com/office/drawing/2014/main" id="{8A7F7EA1-0B2E-D843-B233-B9ECBE713A73}"/>
              </a:ext>
            </a:extLst>
          </p:cNvPr>
          <p:cNvSpPr/>
          <p:nvPr userDrawn="1"/>
        </p:nvSpPr>
        <p:spPr>
          <a:xfrm>
            <a:off x="0" y="4629150"/>
            <a:ext cx="9162011" cy="514350"/>
          </a:xfrm>
          <a:prstGeom prst="rect">
            <a:avLst/>
          </a:prstGeom>
          <a:solidFill>
            <a:srgbClr val="002E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20FC4CE0-7B7E-8C4C-8408-00ECC376776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543800" y="4758104"/>
            <a:ext cx="1399472" cy="215303"/>
          </a:xfrm>
          <a:prstGeom prst="rect">
            <a:avLst/>
          </a:prstGeom>
        </p:spPr>
      </p:pic>
      <p:sp>
        <p:nvSpPr>
          <p:cNvPr id="7" name="TextBox 6">
            <a:extLst>
              <a:ext uri="{FF2B5EF4-FFF2-40B4-BE49-F238E27FC236}">
                <a16:creationId xmlns:a16="http://schemas.microsoft.com/office/drawing/2014/main" id="{4AD98672-932C-C741-A78D-0A59A48D49CB}"/>
              </a:ext>
            </a:extLst>
          </p:cNvPr>
          <p:cNvSpPr txBox="1"/>
          <p:nvPr userDrawn="1"/>
        </p:nvSpPr>
        <p:spPr>
          <a:xfrm>
            <a:off x="152400" y="4732436"/>
            <a:ext cx="838200" cy="276999"/>
          </a:xfrm>
          <a:prstGeom prst="rect">
            <a:avLst/>
          </a:prstGeom>
          <a:noFill/>
        </p:spPr>
        <p:txBody>
          <a:bodyPr wrap="square" rtlCol="0">
            <a:spAutoFit/>
          </a:bodyPr>
          <a:lstStyle/>
          <a:p>
            <a:fld id="{92EFBB39-EDAD-124B-90FA-D053390A9790}" type="slidenum">
              <a:rPr lang="en-US" sz="1200" smtClean="0">
                <a:solidFill>
                  <a:schemeClr val="bg1"/>
                </a:solidFill>
              </a:rPr>
              <a:t>‹#›</a:t>
            </a:fld>
            <a:endParaRPr lang="en-US" sz="1200">
              <a:solidFill>
                <a:schemeClr val="bg1"/>
              </a:solidFill>
            </a:endParaRPr>
          </a:p>
        </p:txBody>
      </p:sp>
      <p:sp>
        <p:nvSpPr>
          <p:cNvPr id="8" name="Text Placeholder 7">
            <a:extLst>
              <a:ext uri="{FF2B5EF4-FFF2-40B4-BE49-F238E27FC236}">
                <a16:creationId xmlns:a16="http://schemas.microsoft.com/office/drawing/2014/main" id="{14E2CCBF-2D00-DE47-A134-FEDC898F79EC}"/>
              </a:ext>
            </a:extLst>
          </p:cNvPr>
          <p:cNvSpPr>
            <a:spLocks noGrp="1"/>
          </p:cNvSpPr>
          <p:nvPr>
            <p:ph type="body" sz="quarter" idx="11"/>
          </p:nvPr>
        </p:nvSpPr>
        <p:spPr>
          <a:xfrm>
            <a:off x="618017" y="1123950"/>
            <a:ext cx="5238750" cy="1676400"/>
          </a:xfrm>
          <a:prstGeom prst="rect">
            <a:avLst/>
          </a:prstGeom>
        </p:spPr>
        <p:txBody>
          <a:bodyPr/>
          <a:lstStyle>
            <a:lvl1pPr>
              <a:defRPr sz="2400" b="1" i="1">
                <a:solidFill>
                  <a:srgbClr val="007297"/>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8006201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 Cover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4B7CCAA-40A7-0B41-B4D5-F053BD9E30F2}"/>
              </a:ext>
            </a:extLst>
          </p:cNvPr>
          <p:cNvSpPr/>
          <p:nvPr userDrawn="1"/>
        </p:nvSpPr>
        <p:spPr>
          <a:xfrm>
            <a:off x="0" y="0"/>
            <a:ext cx="9144000" cy="5143500"/>
          </a:xfrm>
          <a:prstGeom prst="rect">
            <a:avLst/>
          </a:prstGeom>
          <a:solidFill>
            <a:srgbClr val="002E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432177" y="4400550"/>
            <a:ext cx="2171699" cy="334108"/>
          </a:xfrm>
          <a:prstGeom prst="rect">
            <a:avLst/>
          </a:prstGeom>
        </p:spPr>
      </p:pic>
      <p:sp>
        <p:nvSpPr>
          <p:cNvPr id="11" name="Text Placeholder 2">
            <a:extLst>
              <a:ext uri="{FF2B5EF4-FFF2-40B4-BE49-F238E27FC236}">
                <a16:creationId xmlns:a16="http://schemas.microsoft.com/office/drawing/2014/main" id="{9BEA3361-5263-9D4A-B711-6E797C300F83}"/>
              </a:ext>
            </a:extLst>
          </p:cNvPr>
          <p:cNvSpPr>
            <a:spLocks noGrp="1"/>
          </p:cNvSpPr>
          <p:nvPr>
            <p:ph type="body" sz="quarter" idx="11" hasCustomPrompt="1"/>
          </p:nvPr>
        </p:nvSpPr>
        <p:spPr>
          <a:xfrm>
            <a:off x="880242" y="2031627"/>
            <a:ext cx="7723634" cy="616323"/>
          </a:xfrm>
          <a:prstGeom prst="rect">
            <a:avLst/>
          </a:prstGeom>
        </p:spPr>
        <p:txBody>
          <a:bodyPr/>
          <a:lstStyle>
            <a:lvl1pPr algn="r">
              <a:defRPr sz="3200" b="0" i="1" baseline="0">
                <a:solidFill>
                  <a:schemeClr val="bg1"/>
                </a:solidFill>
              </a:defRPr>
            </a:lvl1pPr>
            <a:lvl2pPr marL="0" indent="0">
              <a:buNone/>
              <a:defRPr b="1" i="1">
                <a:solidFill>
                  <a:srgbClr val="F4A331"/>
                </a:solidFill>
              </a:defRPr>
            </a:lvl2pPr>
            <a:lvl3pPr marL="457200" indent="-228600">
              <a:buFont typeface="Arial" charset="0"/>
              <a:buChar char="•"/>
              <a:defRPr sz="1800">
                <a:solidFill>
                  <a:srgbClr val="1F3051"/>
                </a:solidFill>
              </a:defRPr>
            </a:lvl3pPr>
          </a:lstStyle>
          <a:p>
            <a:pPr lvl="0"/>
            <a:r>
              <a:rPr lang="en-US"/>
              <a:t>Subtitle</a:t>
            </a:r>
          </a:p>
        </p:txBody>
      </p:sp>
      <p:sp>
        <p:nvSpPr>
          <p:cNvPr id="15" name="Text Placeholder 2">
            <a:extLst>
              <a:ext uri="{FF2B5EF4-FFF2-40B4-BE49-F238E27FC236}">
                <a16:creationId xmlns:a16="http://schemas.microsoft.com/office/drawing/2014/main" id="{9EC95C49-C071-CF4C-A459-A2E8844A2975}"/>
              </a:ext>
            </a:extLst>
          </p:cNvPr>
          <p:cNvSpPr>
            <a:spLocks noGrp="1"/>
          </p:cNvSpPr>
          <p:nvPr>
            <p:ph type="body" sz="quarter" idx="12" hasCustomPrompt="1"/>
          </p:nvPr>
        </p:nvSpPr>
        <p:spPr>
          <a:xfrm>
            <a:off x="7288306" y="2724150"/>
            <a:ext cx="1315570" cy="405653"/>
          </a:xfrm>
          <a:prstGeom prst="rect">
            <a:avLst/>
          </a:prstGeom>
        </p:spPr>
        <p:txBody>
          <a:bodyPr/>
          <a:lstStyle>
            <a:lvl1pPr algn="r">
              <a:defRPr sz="2000" b="0" i="1" baseline="0">
                <a:solidFill>
                  <a:schemeClr val="bg1"/>
                </a:solidFill>
              </a:defRPr>
            </a:lvl1pPr>
            <a:lvl2pPr marL="0" indent="0">
              <a:buNone/>
              <a:defRPr b="1" i="1">
                <a:solidFill>
                  <a:srgbClr val="F4A331"/>
                </a:solidFill>
              </a:defRPr>
            </a:lvl2pPr>
            <a:lvl3pPr marL="457200" indent="-228600">
              <a:buFont typeface="Arial" charset="0"/>
              <a:buChar char="•"/>
              <a:defRPr sz="1800">
                <a:solidFill>
                  <a:srgbClr val="1F3051"/>
                </a:solidFill>
              </a:defRPr>
            </a:lvl3pPr>
          </a:lstStyle>
          <a:p>
            <a:pPr lvl="0"/>
            <a:r>
              <a:rPr lang="en-US"/>
              <a:t>12/05/18</a:t>
            </a:r>
          </a:p>
        </p:txBody>
      </p:sp>
      <p:sp>
        <p:nvSpPr>
          <p:cNvPr id="4" name="Title 3"/>
          <p:cNvSpPr>
            <a:spLocks noGrp="1"/>
          </p:cNvSpPr>
          <p:nvPr>
            <p:ph type="title" hasCustomPrompt="1"/>
          </p:nvPr>
        </p:nvSpPr>
        <p:spPr>
          <a:xfrm>
            <a:off x="717176" y="1123950"/>
            <a:ext cx="7886700" cy="1045831"/>
          </a:xfrm>
          <a:prstGeom prst="rect">
            <a:avLst/>
          </a:prstGeom>
        </p:spPr>
        <p:txBody>
          <a:bodyPr anchor="ctr"/>
          <a:lstStyle>
            <a:lvl1pPr algn="r">
              <a:defRPr lang="en-US" sz="4800" b="1" i="1" kern="1200" baseline="0" dirty="0">
                <a:solidFill>
                  <a:schemeClr val="bg1"/>
                </a:solidFill>
                <a:latin typeface="+mn-lt"/>
                <a:ea typeface="ＭＳ Ｐゴシック" charset="0"/>
                <a:cs typeface="ＭＳ Ｐゴシック" charset="0"/>
              </a:defRPr>
            </a:lvl1pPr>
          </a:lstStyle>
          <a:p>
            <a:pPr marL="0" lvl="0" indent="0" algn="r" rtl="0" eaLnBrk="1" fontAlgn="base" hangingPunct="1">
              <a:spcBef>
                <a:spcPts val="300"/>
              </a:spcBef>
              <a:spcAft>
                <a:spcPct val="0"/>
              </a:spcAft>
              <a:buFontTx/>
              <a:buNone/>
            </a:pPr>
            <a:r>
              <a:rPr lang="en-US"/>
              <a:t>Presentation title</a:t>
            </a:r>
          </a:p>
        </p:txBody>
      </p:sp>
    </p:spTree>
    <p:custDataLst>
      <p:tags r:id="rId1"/>
    </p:custDataLst>
    <p:extLst>
      <p:ext uri="{BB962C8B-B14F-4D97-AF65-F5344CB8AC3E}">
        <p14:creationId xmlns:p14="http://schemas.microsoft.com/office/powerpoint/2010/main" val="3621652517"/>
      </p:ext>
    </p:extLst>
  </p:cSld>
  <p:clrMapOvr>
    <a:masterClrMapping/>
  </p:clrMapOvr>
  <p:extLst>
    <p:ext uri="{DCECCB84-F9BA-43D5-87BE-67443E8EF086}">
      <p15:sldGuideLst xmlns:p15="http://schemas.microsoft.com/office/powerpoint/2012/main">
        <p15:guide id="1" pos="5424">
          <p15:clr>
            <a:srgbClr val="FBAE40"/>
          </p15:clr>
        </p15:guide>
        <p15:guide id="2" orient="horz">
          <p15:clr>
            <a:srgbClr val="FBAE40"/>
          </p15:clr>
        </p15:guide>
        <p15:guide id="3" pos="336">
          <p15:clr>
            <a:srgbClr val="FBAE40"/>
          </p15:clr>
        </p15:guide>
        <p15:guide id="4" pos="288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Section Title">
    <p:bg>
      <p:bgPr>
        <a:solidFill>
          <a:srgbClr val="007297"/>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54175"/>
            <a:ext cx="9144000" cy="993775"/>
          </a:xfrm>
          <a:prstGeom prst="rect">
            <a:avLst/>
          </a:prstGeom>
        </p:spPr>
        <p:txBody>
          <a:bodyPr anchor="ctr"/>
          <a:lstStyle>
            <a:lvl1pPr algn="ctr">
              <a:defRPr lang="en-US" sz="4400" b="1" i="1" kern="1200" dirty="0">
                <a:solidFill>
                  <a:schemeClr val="bg1"/>
                </a:solidFill>
                <a:latin typeface="+mn-lt"/>
                <a:ea typeface="ＭＳ Ｐゴシック" charset="0"/>
                <a:cs typeface="ＭＳ Ｐゴシック" charset="0"/>
              </a:defRPr>
            </a:lvl1pPr>
          </a:lstStyle>
          <a:p>
            <a:pPr marL="0" lvl="0" indent="0" algn="ctr" rtl="0" eaLnBrk="1" fontAlgn="base" hangingPunct="1">
              <a:spcBef>
                <a:spcPts val="300"/>
              </a:spcBef>
              <a:spcAft>
                <a:spcPct val="0"/>
              </a:spcAft>
              <a:buFontTx/>
              <a:buNone/>
            </a:pPr>
            <a:r>
              <a:rPr lang="en-US"/>
              <a:t>Section title</a:t>
            </a:r>
          </a:p>
        </p:txBody>
      </p:sp>
    </p:spTree>
    <p:custDataLst>
      <p:tags r:id="rId1"/>
    </p:custDataLst>
    <p:extLst>
      <p:ext uri="{BB962C8B-B14F-4D97-AF65-F5344CB8AC3E}">
        <p14:creationId xmlns:p14="http://schemas.microsoft.com/office/powerpoint/2010/main" val="35427433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86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Section Title">
    <p:bg>
      <p:bgPr>
        <a:solidFill>
          <a:srgbClr val="D4168D"/>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11C020-A1EE-984A-8096-4EEB8DDCC42D}"/>
              </a:ext>
            </a:extLst>
          </p:cNvPr>
          <p:cNvSpPr>
            <a:spLocks noGrp="1"/>
          </p:cNvSpPr>
          <p:nvPr>
            <p:ph type="title" hasCustomPrompt="1"/>
          </p:nvPr>
        </p:nvSpPr>
        <p:spPr>
          <a:xfrm>
            <a:off x="0" y="1659765"/>
            <a:ext cx="9144000" cy="993775"/>
          </a:xfrm>
          <a:prstGeom prst="rect">
            <a:avLst/>
          </a:prstGeom>
        </p:spPr>
        <p:txBody>
          <a:bodyPr anchor="ctr"/>
          <a:lstStyle>
            <a:lvl1pPr algn="ctr">
              <a:defRPr sz="4400" i="1"/>
            </a:lvl1pPr>
          </a:lstStyle>
          <a:p>
            <a:r>
              <a:rPr lang="en-US"/>
              <a:t>Section title</a:t>
            </a:r>
          </a:p>
        </p:txBody>
      </p:sp>
    </p:spTree>
    <p:custDataLst>
      <p:tags r:id="rId1"/>
    </p:custDataLst>
    <p:extLst>
      <p:ext uri="{BB962C8B-B14F-4D97-AF65-F5344CB8AC3E}">
        <p14:creationId xmlns:p14="http://schemas.microsoft.com/office/powerpoint/2010/main" val="284115051"/>
      </p:ext>
    </p:extLst>
  </p:cSld>
  <p:clrMapOvr>
    <a:masterClrMapping/>
  </p:clrMapOvr>
  <p:extLst>
    <p:ext uri="{DCECCB84-F9BA-43D5-87BE-67443E8EF086}">
      <p15:sldGuideLst xmlns:p15="http://schemas.microsoft.com/office/powerpoint/2012/main">
        <p15:guide id="1" orient="horz" pos="186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Body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27006-0ADB-AC45-B594-99BFD5854326}"/>
              </a:ext>
            </a:extLst>
          </p:cNvPr>
          <p:cNvSpPr>
            <a:spLocks noGrp="1"/>
          </p:cNvSpPr>
          <p:nvPr>
            <p:ph type="title"/>
          </p:nvPr>
        </p:nvSpPr>
        <p:spPr>
          <a:xfrm>
            <a:off x="628650" y="274639"/>
            <a:ext cx="7886700" cy="620712"/>
          </a:xfrm>
          <a:prstGeom prst="rect">
            <a:avLst/>
          </a:prstGeom>
        </p:spPr>
        <p:txBody>
          <a:bodyPr/>
          <a:lstStyle>
            <a:lvl1pPr>
              <a:defRPr i="1">
                <a:solidFill>
                  <a:srgbClr val="003E7E"/>
                </a:solidFill>
              </a:defRPr>
            </a:lvl1pPr>
          </a:lstStyle>
          <a:p>
            <a:r>
              <a:rPr lang="en-US"/>
              <a:t>Click to edit Master title style</a:t>
            </a:r>
          </a:p>
        </p:txBody>
      </p:sp>
      <p:sp>
        <p:nvSpPr>
          <p:cNvPr id="5" name="Rectangle 4">
            <a:extLst>
              <a:ext uri="{FF2B5EF4-FFF2-40B4-BE49-F238E27FC236}">
                <a16:creationId xmlns:a16="http://schemas.microsoft.com/office/drawing/2014/main" id="{8A7F7EA1-0B2E-D843-B233-B9ECBE713A73}"/>
              </a:ext>
            </a:extLst>
          </p:cNvPr>
          <p:cNvSpPr/>
          <p:nvPr userDrawn="1"/>
        </p:nvSpPr>
        <p:spPr>
          <a:xfrm>
            <a:off x="0" y="4629150"/>
            <a:ext cx="9162011" cy="514350"/>
          </a:xfrm>
          <a:prstGeom prst="rect">
            <a:avLst/>
          </a:prstGeom>
          <a:solidFill>
            <a:srgbClr val="002E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20FC4CE0-7B7E-8C4C-8408-00ECC376776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543800" y="4758104"/>
            <a:ext cx="1399472" cy="215303"/>
          </a:xfrm>
          <a:prstGeom prst="rect">
            <a:avLst/>
          </a:prstGeom>
        </p:spPr>
      </p:pic>
      <p:sp>
        <p:nvSpPr>
          <p:cNvPr id="7" name="TextBox 6">
            <a:extLst>
              <a:ext uri="{FF2B5EF4-FFF2-40B4-BE49-F238E27FC236}">
                <a16:creationId xmlns:a16="http://schemas.microsoft.com/office/drawing/2014/main" id="{4AD98672-932C-C741-A78D-0A59A48D49CB}"/>
              </a:ext>
            </a:extLst>
          </p:cNvPr>
          <p:cNvSpPr txBox="1"/>
          <p:nvPr userDrawn="1"/>
        </p:nvSpPr>
        <p:spPr>
          <a:xfrm>
            <a:off x="152400" y="4732436"/>
            <a:ext cx="838200" cy="276999"/>
          </a:xfrm>
          <a:prstGeom prst="rect">
            <a:avLst/>
          </a:prstGeom>
          <a:noFill/>
        </p:spPr>
        <p:txBody>
          <a:bodyPr wrap="square" rtlCol="0">
            <a:spAutoFit/>
          </a:bodyPr>
          <a:lstStyle/>
          <a:p>
            <a:fld id="{92EFBB39-EDAD-124B-90FA-D053390A9790}" type="slidenum">
              <a:rPr lang="en-US" sz="1200" smtClean="0">
                <a:solidFill>
                  <a:schemeClr val="bg1"/>
                </a:solidFill>
              </a:rPr>
              <a:t>‹#›</a:t>
            </a:fld>
            <a:endParaRPr lang="en-US" sz="1200">
              <a:solidFill>
                <a:schemeClr val="bg1"/>
              </a:solidFill>
            </a:endParaRPr>
          </a:p>
        </p:txBody>
      </p:sp>
      <p:sp>
        <p:nvSpPr>
          <p:cNvPr id="8" name="Text Placeholder 7">
            <a:extLst>
              <a:ext uri="{FF2B5EF4-FFF2-40B4-BE49-F238E27FC236}">
                <a16:creationId xmlns:a16="http://schemas.microsoft.com/office/drawing/2014/main" id="{14E2CCBF-2D00-DE47-A134-FEDC898F79EC}"/>
              </a:ext>
            </a:extLst>
          </p:cNvPr>
          <p:cNvSpPr>
            <a:spLocks noGrp="1"/>
          </p:cNvSpPr>
          <p:nvPr>
            <p:ph type="body" sz="quarter" idx="11"/>
          </p:nvPr>
        </p:nvSpPr>
        <p:spPr>
          <a:xfrm>
            <a:off x="618017" y="1123950"/>
            <a:ext cx="5238750" cy="1676400"/>
          </a:xfrm>
          <a:prstGeom prst="rect">
            <a:avLst/>
          </a:prstGeom>
        </p:spPr>
        <p:txBody>
          <a:bodyPr/>
          <a:lstStyle>
            <a:lvl1pPr>
              <a:defRPr sz="2400" b="1" i="1">
                <a:solidFill>
                  <a:srgbClr val="007297"/>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1933475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Ending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4B7CCAA-40A7-0B41-B4D5-F053BD9E30F2}"/>
              </a:ext>
            </a:extLst>
          </p:cNvPr>
          <p:cNvSpPr/>
          <p:nvPr userDrawn="1"/>
        </p:nvSpPr>
        <p:spPr>
          <a:xfrm>
            <a:off x="0" y="0"/>
            <a:ext cx="9144000" cy="5143500"/>
          </a:xfrm>
          <a:prstGeom prst="rect">
            <a:avLst/>
          </a:prstGeom>
          <a:solidFill>
            <a:srgbClr val="002E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505200" y="3105150"/>
            <a:ext cx="2237672" cy="344257"/>
          </a:xfrm>
          <a:prstGeom prst="rect">
            <a:avLst/>
          </a:prstGeom>
        </p:spPr>
      </p:pic>
      <p:grpSp>
        <p:nvGrpSpPr>
          <p:cNvPr id="7" name="Group 6">
            <a:extLst>
              <a:ext uri="{FF2B5EF4-FFF2-40B4-BE49-F238E27FC236}">
                <a16:creationId xmlns:a16="http://schemas.microsoft.com/office/drawing/2014/main" id="{1F8703F2-99DE-0A4B-BC3B-22E3878F64AC}"/>
              </a:ext>
            </a:extLst>
          </p:cNvPr>
          <p:cNvGrpSpPr/>
          <p:nvPr userDrawn="1"/>
        </p:nvGrpSpPr>
        <p:grpSpPr>
          <a:xfrm>
            <a:off x="4114800" y="4278966"/>
            <a:ext cx="1017856" cy="262217"/>
            <a:chOff x="3996753" y="2876550"/>
            <a:chExt cx="1032447" cy="265976"/>
          </a:xfrm>
        </p:grpSpPr>
        <p:pic>
          <p:nvPicPr>
            <p:cNvPr id="8" name="Picture 7">
              <a:extLst>
                <a:ext uri="{FF2B5EF4-FFF2-40B4-BE49-F238E27FC236}">
                  <a16:creationId xmlns:a16="http://schemas.microsoft.com/office/drawing/2014/main" id="{F6D23F00-E036-3C48-A822-26FBB74D4C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96753" y="2876550"/>
              <a:ext cx="126538" cy="265976"/>
            </a:xfrm>
            <a:prstGeom prst="rect">
              <a:avLst/>
            </a:prstGeom>
          </p:spPr>
        </p:pic>
        <p:pic>
          <p:nvPicPr>
            <p:cNvPr id="10" name="Picture 9">
              <a:extLst>
                <a:ext uri="{FF2B5EF4-FFF2-40B4-BE49-F238E27FC236}">
                  <a16:creationId xmlns:a16="http://schemas.microsoft.com/office/drawing/2014/main" id="{21ED0D72-AA6D-A74A-B4B6-C348633AD0C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63838" y="2876550"/>
              <a:ext cx="265362" cy="265976"/>
            </a:xfrm>
            <a:prstGeom prst="rect">
              <a:avLst/>
            </a:prstGeom>
          </p:spPr>
        </p:pic>
        <p:pic>
          <p:nvPicPr>
            <p:cNvPr id="12" name="Picture 11">
              <a:extLst>
                <a:ext uri="{FF2B5EF4-FFF2-40B4-BE49-F238E27FC236}">
                  <a16:creationId xmlns:a16="http://schemas.microsoft.com/office/drawing/2014/main" id="{E4009748-328C-4846-9ED3-9D717E12058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06638" y="2876550"/>
              <a:ext cx="305902" cy="248162"/>
            </a:xfrm>
            <a:prstGeom prst="rect">
              <a:avLst/>
            </a:prstGeom>
          </p:spPr>
        </p:pic>
      </p:grpSp>
      <p:pic>
        <p:nvPicPr>
          <p:cNvPr id="4" name="Picture 3">
            <a:extLst>
              <a:ext uri="{FF2B5EF4-FFF2-40B4-BE49-F238E27FC236}">
                <a16:creationId xmlns:a16="http://schemas.microsoft.com/office/drawing/2014/main" id="{026EBF4E-5A9B-8845-A748-AA6EB9AA9291}"/>
              </a:ext>
            </a:extLst>
          </p:cNvPr>
          <p:cNvPicPr>
            <a:picLocks noChangeAspect="1"/>
          </p:cNvPicPr>
          <p:nvPr userDrawn="1"/>
        </p:nvPicPr>
        <p:blipFill>
          <a:blip r:embed="rId7"/>
          <a:stretch>
            <a:fillRect/>
          </a:stretch>
        </p:blipFill>
        <p:spPr>
          <a:xfrm>
            <a:off x="3242119" y="3805197"/>
            <a:ext cx="282699" cy="290552"/>
          </a:xfrm>
          <a:prstGeom prst="rect">
            <a:avLst/>
          </a:prstGeom>
        </p:spPr>
      </p:pic>
      <p:sp>
        <p:nvSpPr>
          <p:cNvPr id="5" name="TextBox 4">
            <a:extLst>
              <a:ext uri="{FF2B5EF4-FFF2-40B4-BE49-F238E27FC236}">
                <a16:creationId xmlns:a16="http://schemas.microsoft.com/office/drawing/2014/main" id="{71E325C8-82B6-C848-801B-A5A9471EAB41}"/>
              </a:ext>
            </a:extLst>
          </p:cNvPr>
          <p:cNvSpPr txBox="1"/>
          <p:nvPr userDrawn="1"/>
        </p:nvSpPr>
        <p:spPr>
          <a:xfrm>
            <a:off x="3551591" y="3719641"/>
            <a:ext cx="3200400" cy="461665"/>
          </a:xfrm>
          <a:prstGeom prst="rect">
            <a:avLst/>
          </a:prstGeom>
          <a:noFill/>
        </p:spPr>
        <p:txBody>
          <a:bodyPr wrap="square" rtlCol="0">
            <a:spAutoFit/>
          </a:bodyPr>
          <a:lstStyle/>
          <a:p>
            <a:r>
              <a:rPr lang="en-US" sz="2400" i="1" err="1">
                <a:solidFill>
                  <a:schemeClr val="bg1"/>
                </a:solidFill>
              </a:rPr>
              <a:t>soundtransit.org</a:t>
            </a:r>
            <a:endParaRPr lang="en-US" sz="2400" i="1">
              <a:solidFill>
                <a:schemeClr val="bg1"/>
              </a:solidFill>
            </a:endParaRPr>
          </a:p>
        </p:txBody>
      </p:sp>
      <p:sp>
        <p:nvSpPr>
          <p:cNvPr id="3" name="Title 2"/>
          <p:cNvSpPr>
            <a:spLocks noGrp="1"/>
          </p:cNvSpPr>
          <p:nvPr>
            <p:ph type="title" hasCustomPrompt="1"/>
          </p:nvPr>
        </p:nvSpPr>
        <p:spPr>
          <a:xfrm>
            <a:off x="628650" y="1425575"/>
            <a:ext cx="7886700" cy="993775"/>
          </a:xfrm>
          <a:prstGeom prst="rect">
            <a:avLst/>
          </a:prstGeom>
        </p:spPr>
        <p:txBody>
          <a:bodyPr anchor="ctr"/>
          <a:lstStyle>
            <a:lvl1pPr algn="ctr" rtl="0" fontAlgn="base">
              <a:spcBef>
                <a:spcPct val="0"/>
              </a:spcBef>
              <a:spcAft>
                <a:spcPct val="0"/>
              </a:spcAft>
              <a:defRPr lang="en-US" sz="3200" i="1" kern="1200" dirty="0">
                <a:solidFill>
                  <a:schemeClr val="bg1"/>
                </a:solidFill>
                <a:latin typeface="Arial" charset="0"/>
                <a:ea typeface="ＭＳ Ｐゴシック" charset="0"/>
                <a:cs typeface="ＭＳ Ｐゴシック" charset="0"/>
              </a:defRPr>
            </a:lvl1pPr>
          </a:lstStyle>
          <a:p>
            <a:r>
              <a:rPr lang="en-US"/>
              <a:t>{write “thank you” here}</a:t>
            </a:r>
          </a:p>
        </p:txBody>
      </p:sp>
    </p:spTree>
    <p:custDataLst>
      <p:tags r:id="rId1"/>
    </p:custDataLst>
    <p:extLst>
      <p:ext uri="{BB962C8B-B14F-4D97-AF65-F5344CB8AC3E}">
        <p14:creationId xmlns:p14="http://schemas.microsoft.com/office/powerpoint/2010/main" val="4234580334"/>
      </p:ext>
    </p:extLst>
  </p:cSld>
  <p:clrMapOvr>
    <a:masterClrMapping/>
  </p:clrMapOvr>
  <p:extLst>
    <p:ext uri="{DCECCB84-F9BA-43D5-87BE-67443E8EF086}">
      <p15:sldGuideLst xmlns:p15="http://schemas.microsoft.com/office/powerpoint/2012/main">
        <p15:guide id="1" pos="5424">
          <p15:clr>
            <a:srgbClr val="FBAE40"/>
          </p15:clr>
        </p15:guide>
        <p15:guide id="2" orient="horz">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Deck 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4B7CCAA-40A7-0B41-B4D5-F053BD9E30F2}"/>
              </a:ext>
            </a:extLst>
          </p:cNvPr>
          <p:cNvSpPr/>
          <p:nvPr userDrawn="1"/>
        </p:nvSpPr>
        <p:spPr>
          <a:xfrm>
            <a:off x="0" y="0"/>
            <a:ext cx="9144000" cy="5143500"/>
          </a:xfrm>
          <a:prstGeom prst="rect">
            <a:avLst/>
          </a:prstGeom>
          <a:solidFill>
            <a:srgbClr val="002E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32178" y="4400550"/>
            <a:ext cx="2171699" cy="334108"/>
          </a:xfrm>
          <a:prstGeom prst="rect">
            <a:avLst/>
          </a:prstGeom>
        </p:spPr>
      </p:pic>
      <p:sp>
        <p:nvSpPr>
          <p:cNvPr id="9" name="Text Placeholder 2"/>
          <p:cNvSpPr>
            <a:spLocks noGrp="1"/>
          </p:cNvSpPr>
          <p:nvPr>
            <p:ph type="body" sz="quarter" idx="10" hasCustomPrompt="1"/>
          </p:nvPr>
        </p:nvSpPr>
        <p:spPr>
          <a:xfrm>
            <a:off x="886966" y="1123950"/>
            <a:ext cx="7723634" cy="792222"/>
          </a:xfrm>
          <a:prstGeom prst="rect">
            <a:avLst/>
          </a:prstGeom>
        </p:spPr>
        <p:txBody>
          <a:bodyPr/>
          <a:lstStyle>
            <a:lvl1pPr algn="r">
              <a:defRPr sz="4800" b="1" i="1" baseline="0">
                <a:solidFill>
                  <a:schemeClr val="bg1"/>
                </a:solidFill>
              </a:defRPr>
            </a:lvl1pPr>
            <a:lvl2pPr marL="0" indent="0">
              <a:buNone/>
              <a:defRPr b="1" i="1">
                <a:solidFill>
                  <a:srgbClr val="F4A331"/>
                </a:solidFill>
              </a:defRPr>
            </a:lvl2pPr>
            <a:lvl3pPr marL="457189" indent="-228594">
              <a:buFont typeface="Arial" charset="0"/>
              <a:buChar char="•"/>
              <a:defRPr sz="1800">
                <a:solidFill>
                  <a:srgbClr val="1F3051"/>
                </a:solidFill>
              </a:defRPr>
            </a:lvl3pPr>
          </a:lstStyle>
          <a:p>
            <a:pPr lvl="0"/>
            <a:r>
              <a:rPr lang="en-US"/>
              <a:t>Presentation title</a:t>
            </a:r>
          </a:p>
        </p:txBody>
      </p:sp>
      <p:sp>
        <p:nvSpPr>
          <p:cNvPr id="11" name="Text Placeholder 2">
            <a:extLst>
              <a:ext uri="{FF2B5EF4-FFF2-40B4-BE49-F238E27FC236}">
                <a16:creationId xmlns:a16="http://schemas.microsoft.com/office/drawing/2014/main" id="{9BEA3361-5263-9D4A-B711-6E797C300F83}"/>
              </a:ext>
            </a:extLst>
          </p:cNvPr>
          <p:cNvSpPr>
            <a:spLocks noGrp="1"/>
          </p:cNvSpPr>
          <p:nvPr>
            <p:ph type="body" sz="quarter" idx="11" hasCustomPrompt="1"/>
          </p:nvPr>
        </p:nvSpPr>
        <p:spPr>
          <a:xfrm>
            <a:off x="880243" y="2031628"/>
            <a:ext cx="7723634" cy="616323"/>
          </a:xfrm>
          <a:prstGeom prst="rect">
            <a:avLst/>
          </a:prstGeom>
        </p:spPr>
        <p:txBody>
          <a:bodyPr/>
          <a:lstStyle>
            <a:lvl1pPr algn="r">
              <a:defRPr sz="3200" b="0" i="1" baseline="0">
                <a:solidFill>
                  <a:schemeClr val="bg1"/>
                </a:solidFill>
              </a:defRPr>
            </a:lvl1pPr>
            <a:lvl2pPr marL="0" indent="0">
              <a:buNone/>
              <a:defRPr b="1" i="1">
                <a:solidFill>
                  <a:srgbClr val="F4A331"/>
                </a:solidFill>
              </a:defRPr>
            </a:lvl2pPr>
            <a:lvl3pPr marL="457189" indent="-228594">
              <a:buFont typeface="Arial" charset="0"/>
              <a:buChar char="•"/>
              <a:defRPr sz="1800">
                <a:solidFill>
                  <a:srgbClr val="1F3051"/>
                </a:solidFill>
              </a:defRPr>
            </a:lvl3pPr>
          </a:lstStyle>
          <a:p>
            <a:pPr lvl="0"/>
            <a:r>
              <a:rPr lang="en-US"/>
              <a:t>Subtitle</a:t>
            </a:r>
          </a:p>
        </p:txBody>
      </p:sp>
      <p:sp>
        <p:nvSpPr>
          <p:cNvPr id="15" name="Text Placeholder 2">
            <a:extLst>
              <a:ext uri="{FF2B5EF4-FFF2-40B4-BE49-F238E27FC236}">
                <a16:creationId xmlns:a16="http://schemas.microsoft.com/office/drawing/2014/main" id="{9EC95C49-C071-CF4C-A459-A2E8844A2975}"/>
              </a:ext>
            </a:extLst>
          </p:cNvPr>
          <p:cNvSpPr>
            <a:spLocks noGrp="1"/>
          </p:cNvSpPr>
          <p:nvPr>
            <p:ph type="body" sz="quarter" idx="12" hasCustomPrompt="1"/>
          </p:nvPr>
        </p:nvSpPr>
        <p:spPr>
          <a:xfrm>
            <a:off x="7288307" y="2724151"/>
            <a:ext cx="1315570" cy="405653"/>
          </a:xfrm>
          <a:prstGeom prst="rect">
            <a:avLst/>
          </a:prstGeom>
        </p:spPr>
        <p:txBody>
          <a:bodyPr/>
          <a:lstStyle>
            <a:lvl1pPr algn="r">
              <a:defRPr sz="2000" b="0" i="1" baseline="0">
                <a:solidFill>
                  <a:schemeClr val="bg1"/>
                </a:solidFill>
              </a:defRPr>
            </a:lvl1pPr>
            <a:lvl2pPr marL="0" indent="0">
              <a:buNone/>
              <a:defRPr b="1" i="1">
                <a:solidFill>
                  <a:srgbClr val="F4A331"/>
                </a:solidFill>
              </a:defRPr>
            </a:lvl2pPr>
            <a:lvl3pPr marL="457189" indent="-228594">
              <a:buFont typeface="Arial" charset="0"/>
              <a:buChar char="•"/>
              <a:defRPr sz="1800">
                <a:solidFill>
                  <a:srgbClr val="1F3051"/>
                </a:solidFill>
              </a:defRPr>
            </a:lvl3pPr>
          </a:lstStyle>
          <a:p>
            <a:pPr lvl="0"/>
            <a:r>
              <a:rPr lang="en-US"/>
              <a:t>12/05/18</a:t>
            </a:r>
          </a:p>
        </p:txBody>
      </p:sp>
    </p:spTree>
    <p:extLst>
      <p:ext uri="{BB962C8B-B14F-4D97-AF65-F5344CB8AC3E}">
        <p14:creationId xmlns:p14="http://schemas.microsoft.com/office/powerpoint/2010/main" val="4148784395"/>
      </p:ext>
    </p:extLst>
  </p:cSld>
  <p:clrMapOvr>
    <a:masterClrMapping/>
  </p:clrMapOvr>
  <p:extLst>
    <p:ext uri="{DCECCB84-F9BA-43D5-87BE-67443E8EF086}">
      <p15:sldGuideLst xmlns:p15="http://schemas.microsoft.com/office/powerpoint/2012/main">
        <p15:guide id="1" pos="5424">
          <p15:clr>
            <a:srgbClr val="FBAE40"/>
          </p15:clr>
        </p15:guide>
        <p15:guide id="2" orient="horz">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27006-0ADB-AC45-B594-99BFD5854326}"/>
              </a:ext>
            </a:extLst>
          </p:cNvPr>
          <p:cNvSpPr>
            <a:spLocks noGrp="1"/>
          </p:cNvSpPr>
          <p:nvPr>
            <p:ph type="title"/>
          </p:nvPr>
        </p:nvSpPr>
        <p:spPr>
          <a:xfrm>
            <a:off x="628650" y="274639"/>
            <a:ext cx="7886700" cy="620712"/>
          </a:xfrm>
          <a:prstGeom prst="rect">
            <a:avLst/>
          </a:prstGeom>
        </p:spPr>
        <p:txBody>
          <a:bodyPr/>
          <a:lstStyle>
            <a:lvl1pPr>
              <a:defRPr i="1">
                <a:solidFill>
                  <a:srgbClr val="007297"/>
                </a:solidFill>
              </a:defRPr>
            </a:lvl1pPr>
          </a:lstStyle>
          <a:p>
            <a:r>
              <a:rPr lang="en-US"/>
              <a:t>Click to edit Master title style</a:t>
            </a:r>
          </a:p>
        </p:txBody>
      </p:sp>
      <p:sp>
        <p:nvSpPr>
          <p:cNvPr id="4" name="Text Placeholder 3">
            <a:extLst>
              <a:ext uri="{FF2B5EF4-FFF2-40B4-BE49-F238E27FC236}">
                <a16:creationId xmlns:a16="http://schemas.microsoft.com/office/drawing/2014/main" id="{205277FA-A092-C143-8676-D73A96E84C37}"/>
              </a:ext>
            </a:extLst>
          </p:cNvPr>
          <p:cNvSpPr>
            <a:spLocks noGrp="1"/>
          </p:cNvSpPr>
          <p:nvPr>
            <p:ph type="body" sz="quarter" idx="10" hasCustomPrompt="1"/>
          </p:nvPr>
        </p:nvSpPr>
        <p:spPr>
          <a:xfrm>
            <a:off x="628650" y="1123950"/>
            <a:ext cx="7886700" cy="1676400"/>
          </a:xfrm>
          <a:prstGeom prst="rect">
            <a:avLst/>
          </a:prstGeom>
        </p:spPr>
        <p:txBody>
          <a:bodyPr/>
          <a:lstStyle>
            <a:lvl1pPr>
              <a:defRPr sz="2400" b="1" i="1">
                <a:solidFill>
                  <a:srgbClr val="EF7622"/>
                </a:solidFill>
              </a:defRPr>
            </a:lvl1pPr>
            <a:lvl2pPr marL="0" indent="0">
              <a:buFontTx/>
              <a:buNone/>
              <a:defRPr sz="2400" b="1" i="1">
                <a:solidFill>
                  <a:srgbClr val="EF7622"/>
                </a:solidFill>
              </a:defRPr>
            </a:lvl2pPr>
            <a:lvl3pPr marL="571486" indent="-342892">
              <a:buFont typeface="Arial" panose="020B0604020202020204" pitchFamily="34" charset="0"/>
              <a:buChar char="•"/>
              <a:defRPr/>
            </a:lvl3pPr>
          </a:lstStyle>
          <a:p>
            <a:pPr lvl="1"/>
            <a:r>
              <a:rPr lang="en-US"/>
              <a:t>Second level</a:t>
            </a:r>
          </a:p>
          <a:p>
            <a:pPr lvl="2"/>
            <a:r>
              <a:rPr lang="en-US"/>
              <a:t>Third level</a:t>
            </a:r>
          </a:p>
        </p:txBody>
      </p:sp>
      <p:sp>
        <p:nvSpPr>
          <p:cNvPr id="5" name="Rectangle 4">
            <a:extLst>
              <a:ext uri="{FF2B5EF4-FFF2-40B4-BE49-F238E27FC236}">
                <a16:creationId xmlns:a16="http://schemas.microsoft.com/office/drawing/2014/main" id="{8A7F7EA1-0B2E-D843-B233-B9ECBE713A73}"/>
              </a:ext>
            </a:extLst>
          </p:cNvPr>
          <p:cNvSpPr/>
          <p:nvPr userDrawn="1"/>
        </p:nvSpPr>
        <p:spPr>
          <a:xfrm>
            <a:off x="0" y="4629150"/>
            <a:ext cx="9144000" cy="514350"/>
          </a:xfrm>
          <a:prstGeom prst="rect">
            <a:avLst/>
          </a:prstGeom>
          <a:solidFill>
            <a:srgbClr val="002E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6" name="Picture 5">
            <a:extLst>
              <a:ext uri="{FF2B5EF4-FFF2-40B4-BE49-F238E27FC236}">
                <a16:creationId xmlns:a16="http://schemas.microsoft.com/office/drawing/2014/main" id="{20FC4CE0-7B7E-8C4C-8408-00ECC376776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43801" y="4758105"/>
            <a:ext cx="1399472" cy="215303"/>
          </a:xfrm>
          <a:prstGeom prst="rect">
            <a:avLst/>
          </a:prstGeom>
        </p:spPr>
      </p:pic>
      <p:sp>
        <p:nvSpPr>
          <p:cNvPr id="7" name="TextBox 6">
            <a:extLst>
              <a:ext uri="{FF2B5EF4-FFF2-40B4-BE49-F238E27FC236}">
                <a16:creationId xmlns:a16="http://schemas.microsoft.com/office/drawing/2014/main" id="{4AD98672-932C-C741-A78D-0A59A48D49CB}"/>
              </a:ext>
            </a:extLst>
          </p:cNvPr>
          <p:cNvSpPr txBox="1"/>
          <p:nvPr userDrawn="1"/>
        </p:nvSpPr>
        <p:spPr>
          <a:xfrm>
            <a:off x="152400" y="4732437"/>
            <a:ext cx="838200" cy="276999"/>
          </a:xfrm>
          <a:prstGeom prst="rect">
            <a:avLst/>
          </a:prstGeom>
          <a:noFill/>
        </p:spPr>
        <p:txBody>
          <a:bodyPr wrap="square" rtlCol="0">
            <a:spAutoFit/>
          </a:bodyPr>
          <a:lstStyle/>
          <a:p>
            <a:fld id="{92EFBB39-EDAD-124B-90FA-D053390A9790}" type="slidenum">
              <a:rPr lang="en-US" sz="1200" smtClean="0">
                <a:solidFill>
                  <a:schemeClr val="bg1"/>
                </a:solidFill>
              </a:rPr>
              <a:t>‹#›</a:t>
            </a:fld>
            <a:endParaRPr lang="en-US" sz="1200">
              <a:solidFill>
                <a:schemeClr val="bg1"/>
              </a:solidFill>
            </a:endParaRPr>
          </a:p>
        </p:txBody>
      </p:sp>
    </p:spTree>
    <p:extLst>
      <p:ext uri="{BB962C8B-B14F-4D97-AF65-F5344CB8AC3E}">
        <p14:creationId xmlns:p14="http://schemas.microsoft.com/office/powerpoint/2010/main" val="210174167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9.xml"/><Relationship Id="rId7" Type="http://schemas.openxmlformats.org/officeDocument/2006/relationships/slideLayout" Target="../slideLayouts/slideLayout1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 Id="rId9"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A7F7EA1-0B2E-D843-B233-B9ECBE713A73}"/>
              </a:ext>
            </a:extLst>
          </p:cNvPr>
          <p:cNvSpPr/>
          <p:nvPr userDrawn="1"/>
        </p:nvSpPr>
        <p:spPr>
          <a:xfrm>
            <a:off x="18011" y="4629150"/>
            <a:ext cx="9144000" cy="514350"/>
          </a:xfrm>
          <a:prstGeom prst="rect">
            <a:avLst/>
          </a:prstGeom>
          <a:solidFill>
            <a:srgbClr val="002E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5218" r:id="rId1"/>
    <p:sldLayoutId id="2147485208" r:id="rId2"/>
    <p:sldLayoutId id="2147485214" r:id="rId3"/>
    <p:sldLayoutId id="2147485213" r:id="rId4"/>
    <p:sldLayoutId id="2147485207" r:id="rId5"/>
    <p:sldLayoutId id="2147485219" r:id="rId6"/>
  </p:sldLayoutIdLst>
  <p:hf hdr="0" ftr="0" dt="0"/>
  <p:txStyles>
    <p:titleStyle>
      <a:lvl1pPr algn="l" rtl="0" eaLnBrk="1" fontAlgn="base" hangingPunct="1">
        <a:lnSpc>
          <a:spcPts val="3000"/>
        </a:lnSpc>
        <a:spcBef>
          <a:spcPct val="0"/>
        </a:spcBef>
        <a:spcAft>
          <a:spcPct val="0"/>
        </a:spcAft>
        <a:defRPr sz="3000" b="1" kern="1200" spc="50">
          <a:solidFill>
            <a:schemeClr val="bg1"/>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chemeClr val="bg1"/>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chemeClr val="bg1"/>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chemeClr val="bg1"/>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chemeClr val="bg1"/>
          </a:solidFill>
          <a:latin typeface="Arial" charset="0"/>
          <a:ea typeface="ＭＳ Ｐゴシック" charset="0"/>
          <a:cs typeface="ＭＳ Ｐゴシック" charset="0"/>
        </a:defRPr>
      </a:lvl5pPr>
      <a:lvl6pPr marL="457200" algn="l" rtl="0" eaLnBrk="1" fontAlgn="base" hangingPunct="1">
        <a:spcBef>
          <a:spcPct val="0"/>
        </a:spcBef>
        <a:spcAft>
          <a:spcPct val="0"/>
        </a:spcAft>
        <a:defRPr sz="4400" b="1">
          <a:solidFill>
            <a:schemeClr val="tx1"/>
          </a:solidFill>
          <a:latin typeface="Arial" charset="0"/>
          <a:ea typeface="ＭＳ Ｐゴシック" charset="0"/>
          <a:cs typeface="ＭＳ Ｐゴシック" charset="0"/>
        </a:defRPr>
      </a:lvl6pPr>
      <a:lvl7pPr marL="914400" algn="l" rtl="0" eaLnBrk="1" fontAlgn="base" hangingPunct="1">
        <a:spcBef>
          <a:spcPct val="0"/>
        </a:spcBef>
        <a:spcAft>
          <a:spcPct val="0"/>
        </a:spcAft>
        <a:defRPr sz="4400" b="1">
          <a:solidFill>
            <a:schemeClr val="tx1"/>
          </a:solidFill>
          <a:latin typeface="Arial" charset="0"/>
          <a:ea typeface="ＭＳ Ｐゴシック" charset="0"/>
          <a:cs typeface="ＭＳ Ｐゴシック" charset="0"/>
        </a:defRPr>
      </a:lvl7pPr>
      <a:lvl8pPr marL="1371600" algn="l" rtl="0" eaLnBrk="1" fontAlgn="base" hangingPunct="1">
        <a:spcBef>
          <a:spcPct val="0"/>
        </a:spcBef>
        <a:spcAft>
          <a:spcPct val="0"/>
        </a:spcAft>
        <a:defRPr sz="4400" b="1">
          <a:solidFill>
            <a:schemeClr val="tx1"/>
          </a:solidFill>
          <a:latin typeface="Arial" charset="0"/>
          <a:ea typeface="ＭＳ Ｐゴシック" charset="0"/>
          <a:cs typeface="ＭＳ Ｐゴシック" charset="0"/>
        </a:defRPr>
      </a:lvl8pPr>
      <a:lvl9pPr marL="1828800" algn="l" rtl="0" eaLnBrk="1" fontAlgn="base" hangingPunct="1">
        <a:spcBef>
          <a:spcPct val="0"/>
        </a:spcBef>
        <a:spcAft>
          <a:spcPct val="0"/>
        </a:spcAft>
        <a:defRPr sz="4400" b="1">
          <a:solidFill>
            <a:schemeClr val="tx1"/>
          </a:solidFill>
          <a:latin typeface="Arial" charset="0"/>
          <a:ea typeface="ＭＳ Ｐゴシック" charset="0"/>
          <a:cs typeface="ＭＳ Ｐゴシック" charset="0"/>
        </a:defRPr>
      </a:lvl9pPr>
    </p:titleStyle>
    <p:bodyStyle>
      <a:lvl1pPr marL="0" indent="0" algn="l" rtl="0" eaLnBrk="1" fontAlgn="base" hangingPunct="1">
        <a:spcBef>
          <a:spcPts val="300"/>
        </a:spcBef>
        <a:spcAft>
          <a:spcPct val="0"/>
        </a:spcAft>
        <a:buFontTx/>
        <a:buNone/>
        <a:defRPr sz="2000" kern="1200">
          <a:solidFill>
            <a:schemeClr val="tx1"/>
          </a:solidFill>
          <a:latin typeface="+mn-lt"/>
          <a:ea typeface="ＭＳ Ｐゴシック" charset="0"/>
          <a:cs typeface="ＭＳ Ｐゴシック" charset="0"/>
        </a:defRPr>
      </a:lvl1pPr>
      <a:lvl2pPr marL="228600" indent="-228600" algn="l" rtl="0" eaLnBrk="1" fontAlgn="base" hangingPunct="1">
        <a:spcBef>
          <a:spcPts val="3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2pPr>
      <a:lvl3pPr marL="457200" indent="-228600" algn="l" rtl="0" eaLnBrk="1" fontAlgn="base" hangingPunct="1">
        <a:spcBef>
          <a:spcPts val="3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3pPr>
      <a:lvl4pPr marL="0" indent="0" algn="l" rtl="0" eaLnBrk="1" fontAlgn="base" hangingPunct="1">
        <a:spcBef>
          <a:spcPts val="300"/>
        </a:spcBef>
        <a:spcAft>
          <a:spcPct val="0"/>
        </a:spcAft>
        <a:buFontTx/>
        <a:buNone/>
        <a:defRPr sz="1800" kern="1200">
          <a:solidFill>
            <a:schemeClr val="tx1"/>
          </a:solidFill>
          <a:latin typeface="+mn-lt"/>
          <a:ea typeface="ＭＳ Ｐゴシック" charset="0"/>
          <a:cs typeface="+mn-cs"/>
        </a:defRPr>
      </a:lvl4pPr>
      <a:lvl5pPr marL="228600" indent="-228600" algn="l" rtl="0" eaLnBrk="1" fontAlgn="base" hangingPunct="1">
        <a:spcBef>
          <a:spcPts val="300"/>
        </a:spcBef>
        <a:spcAft>
          <a:spcPct val="0"/>
        </a:spcAft>
        <a:buFont typeface="Arial" panose="020B0604020202020204" pitchFamily="34" charset="0"/>
        <a:buChar char="•"/>
        <a:defRPr sz="18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userDrawn="1">
          <p15:clr>
            <a:srgbClr val="F26B43"/>
          </p15:clr>
        </p15:guide>
        <p15:guide id="2" userDrawn="1">
          <p15:clr>
            <a:srgbClr val="F26B43"/>
          </p15:clr>
        </p15:guide>
        <p15:guide id="3" pos="5760" userDrawn="1">
          <p15:clr>
            <a:srgbClr val="F26B43"/>
          </p15:clr>
        </p15:guide>
        <p15:guide id="4" orient="horz" pos="3240" userDrawn="1">
          <p15:clr>
            <a:srgbClr val="F26B43"/>
          </p15:clr>
        </p15:guide>
        <p15:guide id="5" orient="horz" pos="564" userDrawn="1">
          <p15:clr>
            <a:srgbClr val="F26B43"/>
          </p15:clr>
        </p15:guide>
        <p15:guide id="6" pos="14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ustDataLst>
      <p:tags r:id="rId9"/>
    </p:custDataLst>
    <p:extLst>
      <p:ext uri="{BB962C8B-B14F-4D97-AF65-F5344CB8AC3E}">
        <p14:creationId xmlns:p14="http://schemas.microsoft.com/office/powerpoint/2010/main" val="756534999"/>
      </p:ext>
    </p:extLst>
  </p:cSld>
  <p:clrMap bg1="lt1" tx1="dk1" bg2="lt2" tx2="dk2" accent1="accent1" accent2="accent2" accent3="accent3" accent4="accent4" accent5="accent5" accent6="accent6" hlink="hlink" folHlink="folHlink"/>
  <p:sldLayoutIdLst>
    <p:sldLayoutId id="2147485221" r:id="rId1"/>
    <p:sldLayoutId id="2147485222" r:id="rId2"/>
    <p:sldLayoutId id="2147485223" r:id="rId3"/>
    <p:sldLayoutId id="2147485224" r:id="rId4"/>
    <p:sldLayoutId id="2147485225" r:id="rId5"/>
    <p:sldLayoutId id="2147485226" r:id="rId6"/>
    <p:sldLayoutId id="2147485227" r:id="rId7"/>
  </p:sldLayoutIdLst>
  <p:hf hdr="0" ftr="0" dt="0"/>
  <p:txStyles>
    <p:titleStyle>
      <a:lvl1pPr algn="l" rtl="0" eaLnBrk="1" fontAlgn="base" hangingPunct="1">
        <a:lnSpc>
          <a:spcPts val="3000"/>
        </a:lnSpc>
        <a:spcBef>
          <a:spcPct val="0"/>
        </a:spcBef>
        <a:spcAft>
          <a:spcPct val="0"/>
        </a:spcAft>
        <a:defRPr sz="3000" b="1" kern="1200" spc="50">
          <a:solidFill>
            <a:schemeClr val="bg1"/>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chemeClr val="bg1"/>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chemeClr val="bg1"/>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chemeClr val="bg1"/>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chemeClr val="bg1"/>
          </a:solidFill>
          <a:latin typeface="Arial" charset="0"/>
          <a:ea typeface="ＭＳ Ｐゴシック" charset="0"/>
          <a:cs typeface="ＭＳ Ｐゴシック" charset="0"/>
        </a:defRPr>
      </a:lvl5pPr>
      <a:lvl6pPr marL="457200" algn="l" rtl="0" eaLnBrk="1" fontAlgn="base" hangingPunct="1">
        <a:spcBef>
          <a:spcPct val="0"/>
        </a:spcBef>
        <a:spcAft>
          <a:spcPct val="0"/>
        </a:spcAft>
        <a:defRPr sz="4400" b="1">
          <a:solidFill>
            <a:schemeClr val="tx1"/>
          </a:solidFill>
          <a:latin typeface="Arial" charset="0"/>
          <a:ea typeface="ＭＳ Ｐゴシック" charset="0"/>
          <a:cs typeface="ＭＳ Ｐゴシック" charset="0"/>
        </a:defRPr>
      </a:lvl6pPr>
      <a:lvl7pPr marL="914400" algn="l" rtl="0" eaLnBrk="1" fontAlgn="base" hangingPunct="1">
        <a:spcBef>
          <a:spcPct val="0"/>
        </a:spcBef>
        <a:spcAft>
          <a:spcPct val="0"/>
        </a:spcAft>
        <a:defRPr sz="4400" b="1">
          <a:solidFill>
            <a:schemeClr val="tx1"/>
          </a:solidFill>
          <a:latin typeface="Arial" charset="0"/>
          <a:ea typeface="ＭＳ Ｐゴシック" charset="0"/>
          <a:cs typeface="ＭＳ Ｐゴシック" charset="0"/>
        </a:defRPr>
      </a:lvl7pPr>
      <a:lvl8pPr marL="1371600" algn="l" rtl="0" eaLnBrk="1" fontAlgn="base" hangingPunct="1">
        <a:spcBef>
          <a:spcPct val="0"/>
        </a:spcBef>
        <a:spcAft>
          <a:spcPct val="0"/>
        </a:spcAft>
        <a:defRPr sz="4400" b="1">
          <a:solidFill>
            <a:schemeClr val="tx1"/>
          </a:solidFill>
          <a:latin typeface="Arial" charset="0"/>
          <a:ea typeface="ＭＳ Ｐゴシック" charset="0"/>
          <a:cs typeface="ＭＳ Ｐゴシック" charset="0"/>
        </a:defRPr>
      </a:lvl8pPr>
      <a:lvl9pPr marL="1828800" algn="l" rtl="0" eaLnBrk="1" fontAlgn="base" hangingPunct="1">
        <a:spcBef>
          <a:spcPct val="0"/>
        </a:spcBef>
        <a:spcAft>
          <a:spcPct val="0"/>
        </a:spcAft>
        <a:defRPr sz="4400" b="1">
          <a:solidFill>
            <a:schemeClr val="tx1"/>
          </a:solidFill>
          <a:latin typeface="Arial" charset="0"/>
          <a:ea typeface="ＭＳ Ｐゴシック" charset="0"/>
          <a:cs typeface="ＭＳ Ｐゴシック" charset="0"/>
        </a:defRPr>
      </a:lvl9pPr>
    </p:titleStyle>
    <p:bodyStyle>
      <a:lvl1pPr marL="0" indent="0" algn="l" rtl="0" eaLnBrk="1" fontAlgn="base" hangingPunct="1">
        <a:spcBef>
          <a:spcPts val="300"/>
        </a:spcBef>
        <a:spcAft>
          <a:spcPct val="0"/>
        </a:spcAft>
        <a:buFontTx/>
        <a:buNone/>
        <a:defRPr sz="2000" kern="1200">
          <a:solidFill>
            <a:schemeClr val="tx1"/>
          </a:solidFill>
          <a:latin typeface="+mn-lt"/>
          <a:ea typeface="ＭＳ Ｐゴシック" charset="0"/>
          <a:cs typeface="ＭＳ Ｐゴシック" charset="0"/>
        </a:defRPr>
      </a:lvl1pPr>
      <a:lvl2pPr marL="228600" indent="-228600" algn="l" rtl="0" eaLnBrk="1" fontAlgn="base" hangingPunct="1">
        <a:spcBef>
          <a:spcPts val="3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2pPr>
      <a:lvl3pPr marL="457200" indent="-228600" algn="l" rtl="0" eaLnBrk="1" fontAlgn="base" hangingPunct="1">
        <a:spcBef>
          <a:spcPts val="3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3pPr>
      <a:lvl4pPr marL="0" indent="0" algn="l" rtl="0" eaLnBrk="1" fontAlgn="base" hangingPunct="1">
        <a:spcBef>
          <a:spcPts val="300"/>
        </a:spcBef>
        <a:spcAft>
          <a:spcPct val="0"/>
        </a:spcAft>
        <a:buFontTx/>
        <a:buNone/>
        <a:defRPr sz="1800" kern="1200">
          <a:solidFill>
            <a:schemeClr val="tx1"/>
          </a:solidFill>
          <a:latin typeface="+mn-lt"/>
          <a:ea typeface="ＭＳ Ｐゴシック" charset="0"/>
          <a:cs typeface="+mn-cs"/>
        </a:defRPr>
      </a:lvl4pPr>
      <a:lvl5pPr marL="228600" indent="-228600" algn="l" rtl="0" eaLnBrk="1" fontAlgn="base" hangingPunct="1">
        <a:spcBef>
          <a:spcPts val="300"/>
        </a:spcBef>
        <a:spcAft>
          <a:spcPct val="0"/>
        </a:spcAft>
        <a:buFont typeface="Arial" panose="020B0604020202020204" pitchFamily="34" charset="0"/>
        <a:buChar char="•"/>
        <a:defRPr sz="18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15:clr>
            <a:srgbClr val="F26B43"/>
          </p15:clr>
        </p15:guide>
        <p15:guide id="3" pos="5760">
          <p15:clr>
            <a:srgbClr val="F26B43"/>
          </p15:clr>
        </p15:guide>
        <p15:guide id="4" orient="horz" pos="3240">
          <p15:clr>
            <a:srgbClr val="F26B43"/>
          </p15:clr>
        </p15:guide>
        <p15:guide id="5" orient="horz" pos="708">
          <p15:clr>
            <a:srgbClr val="F26B43"/>
          </p15:clr>
        </p15:guide>
        <p15:guide id="6">
          <p15:clr>
            <a:srgbClr val="F26B43"/>
          </p15:clr>
        </p15:guide>
        <p15:guide id="7" orient="horz" pos="104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1">
            <a:extLst>
              <a:ext uri="{FF2B5EF4-FFF2-40B4-BE49-F238E27FC236}">
                <a16:creationId xmlns:a16="http://schemas.microsoft.com/office/drawing/2014/main" id="{0358A85F-C130-FC46-9F1C-FC4420C9EC84}"/>
              </a:ext>
            </a:extLst>
          </p:cNvPr>
          <p:cNvSpPr>
            <a:spLocks noGrp="1"/>
          </p:cNvSpPr>
          <p:nvPr>
            <p:ph type="body" sz="quarter" idx="10"/>
          </p:nvPr>
        </p:nvSpPr>
        <p:spPr>
          <a:xfrm>
            <a:off x="886966" y="1123950"/>
            <a:ext cx="7723634" cy="792222"/>
          </a:xfrm>
        </p:spPr>
        <p:txBody>
          <a:bodyPr/>
          <a:lstStyle/>
          <a:p>
            <a:r>
              <a:rPr lang="en-US"/>
              <a:t>CFO Report</a:t>
            </a:r>
          </a:p>
        </p:txBody>
      </p:sp>
      <p:sp>
        <p:nvSpPr>
          <p:cNvPr id="6" name="Text Placeholder 2">
            <a:extLst>
              <a:ext uri="{FF2B5EF4-FFF2-40B4-BE49-F238E27FC236}">
                <a16:creationId xmlns:a16="http://schemas.microsoft.com/office/drawing/2014/main" id="{556028D2-05FA-C540-8DCE-D3104AB08F71}"/>
              </a:ext>
            </a:extLst>
          </p:cNvPr>
          <p:cNvSpPr>
            <a:spLocks noGrp="1"/>
          </p:cNvSpPr>
          <p:nvPr>
            <p:ph type="body" sz="quarter" idx="11"/>
          </p:nvPr>
        </p:nvSpPr>
        <p:spPr>
          <a:xfrm>
            <a:off x="886966" y="3200400"/>
            <a:ext cx="7723634" cy="616323"/>
          </a:xfrm>
        </p:spPr>
        <p:txBody>
          <a:bodyPr/>
          <a:lstStyle/>
          <a:p>
            <a:r>
              <a:rPr lang="en-US" sz="2400" dirty="0"/>
              <a:t>Finance and Audit Committee</a:t>
            </a:r>
          </a:p>
        </p:txBody>
      </p:sp>
      <p:sp>
        <p:nvSpPr>
          <p:cNvPr id="7" name="Text Placeholder 3">
            <a:extLst>
              <a:ext uri="{FF2B5EF4-FFF2-40B4-BE49-F238E27FC236}">
                <a16:creationId xmlns:a16="http://schemas.microsoft.com/office/drawing/2014/main" id="{6F864C42-DB70-F347-8A8D-E2FE012381DD}"/>
              </a:ext>
            </a:extLst>
          </p:cNvPr>
          <p:cNvSpPr>
            <a:spLocks noGrp="1"/>
          </p:cNvSpPr>
          <p:nvPr>
            <p:ph type="body" sz="quarter" idx="12"/>
          </p:nvPr>
        </p:nvSpPr>
        <p:spPr>
          <a:xfrm>
            <a:off x="6934200" y="3613897"/>
            <a:ext cx="1669676" cy="405653"/>
          </a:xfrm>
        </p:spPr>
        <p:txBody>
          <a:bodyPr lIns="91440" tIns="45720" rIns="91440" bIns="45720" anchor="t"/>
          <a:lstStyle/>
          <a:p>
            <a:r>
              <a:rPr lang="en-US" dirty="0">
                <a:ea typeface="ＭＳ Ｐゴシック"/>
              </a:rPr>
              <a:t>12/15/22</a:t>
            </a:r>
            <a:endParaRPr lang="en-US" dirty="0"/>
          </a:p>
        </p:txBody>
      </p:sp>
    </p:spTree>
    <p:extLst>
      <p:ext uri="{BB962C8B-B14F-4D97-AF65-F5344CB8AC3E}">
        <p14:creationId xmlns:p14="http://schemas.microsoft.com/office/powerpoint/2010/main" val="24937526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E4023EA-3E95-1743-921E-0D8EF31DB196}"/>
              </a:ext>
            </a:extLst>
          </p:cNvPr>
          <p:cNvSpPr>
            <a:spLocks noGrp="1"/>
          </p:cNvSpPr>
          <p:nvPr>
            <p:ph type="body" sz="quarter" idx="10"/>
          </p:nvPr>
        </p:nvSpPr>
        <p:spPr>
          <a:xfrm>
            <a:off x="384663" y="247650"/>
            <a:ext cx="8687256" cy="4419600"/>
          </a:xfrm>
        </p:spPr>
        <p:txBody>
          <a:bodyPr lIns="91440" tIns="45720" rIns="91440" bIns="45720" anchor="t"/>
          <a:lstStyle/>
          <a:p>
            <a:r>
              <a:rPr lang="en-US" sz="3000" dirty="0">
                <a:solidFill>
                  <a:srgbClr val="1F3051"/>
                </a:solidFill>
              </a:rPr>
              <a:t>Why we are here</a:t>
            </a:r>
          </a:p>
          <a:p>
            <a:endParaRPr lang="en-US" sz="800" dirty="0"/>
          </a:p>
          <a:p>
            <a:pPr marL="342900" indent="-342900">
              <a:buFontTx/>
              <a:buChar char="-"/>
            </a:pPr>
            <a:endParaRPr lang="en-US" sz="800" dirty="0"/>
          </a:p>
          <a:p>
            <a:pPr marL="342900" indent="-342900">
              <a:buFont typeface="Arial" panose="020B0604020202020204" pitchFamily="34" charset="0"/>
              <a:buChar char="•"/>
            </a:pPr>
            <a:r>
              <a:rPr lang="en-US" sz="2600" i="0" dirty="0">
                <a:solidFill>
                  <a:srgbClr val="007297"/>
                </a:solidFill>
                <a:ea typeface="ＭＳ Ｐゴシック"/>
                <a:cs typeface="+mn-cs"/>
              </a:rPr>
              <a:t>October YTD 2022 Financial Performance Report</a:t>
            </a:r>
            <a:endParaRPr lang="en-US" sz="2600" i="0" dirty="0">
              <a:solidFill>
                <a:srgbClr val="007297"/>
              </a:solidFill>
              <a:ea typeface="ＭＳ Ｐゴシック"/>
              <a:cs typeface="Arial"/>
            </a:endParaRPr>
          </a:p>
          <a:p>
            <a:pPr marL="914400" lvl="2"/>
            <a:r>
              <a:rPr lang="en-US" sz="2400" dirty="0"/>
              <a:t>Financial Performance</a:t>
            </a:r>
          </a:p>
          <a:p>
            <a:pPr marL="914400" lvl="2"/>
            <a:r>
              <a:rPr lang="en-US" sz="2400" dirty="0"/>
              <a:t>Asset Liability Management</a:t>
            </a:r>
          </a:p>
          <a:p>
            <a:pPr marL="342900" indent="-342900">
              <a:buFont typeface="Arial" panose="020B0604020202020204" pitchFamily="34" charset="0"/>
              <a:buChar char="•"/>
            </a:pPr>
            <a:r>
              <a:rPr lang="en-US" sz="2600" i="0" dirty="0">
                <a:solidFill>
                  <a:srgbClr val="007297"/>
                </a:solidFill>
                <a:ea typeface="ＭＳ Ｐゴシック"/>
                <a:cs typeface="+mn-cs"/>
              </a:rPr>
              <a:t>Other Finance Updates:</a:t>
            </a:r>
            <a:endParaRPr lang="en-US" sz="2600" i="0" dirty="0">
              <a:solidFill>
                <a:srgbClr val="007297"/>
              </a:solidFill>
              <a:ea typeface="ＭＳ Ｐゴシック"/>
              <a:cs typeface="Arial"/>
            </a:endParaRPr>
          </a:p>
          <a:p>
            <a:pPr marL="914400" lvl="2"/>
            <a:r>
              <a:rPr lang="en-US" sz="2400" dirty="0"/>
              <a:t>Enterprise Risk Management Program</a:t>
            </a:r>
          </a:p>
          <a:p>
            <a:pPr marL="914400" lvl="2"/>
            <a:r>
              <a:rPr lang="en-US" sz="2400" dirty="0"/>
              <a:t>Shared Business Planning – 2024 Budget Development</a:t>
            </a:r>
          </a:p>
          <a:p>
            <a:endParaRPr lang="en-US" sz="800" b="0" i="0" dirty="0">
              <a:solidFill>
                <a:schemeClr val="tx1"/>
              </a:solidFill>
            </a:endParaRPr>
          </a:p>
          <a:p>
            <a:r>
              <a:rPr lang="en-US" b="0" i="0" dirty="0">
                <a:solidFill>
                  <a:schemeClr val="tx1"/>
                </a:solidFill>
              </a:rPr>
              <a:t> </a:t>
            </a:r>
            <a:endParaRPr lang="en-US" dirty="0"/>
          </a:p>
        </p:txBody>
      </p:sp>
    </p:spTree>
    <p:extLst>
      <p:ext uri="{BB962C8B-B14F-4D97-AF65-F5344CB8AC3E}">
        <p14:creationId xmlns:p14="http://schemas.microsoft.com/office/powerpoint/2010/main" val="35414435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r>
              <a:rPr lang="en-US" sz="4200"/>
              <a:t>October YTD 2022 Financial Performance Report</a:t>
            </a:r>
          </a:p>
        </p:txBody>
      </p:sp>
    </p:spTree>
    <p:extLst>
      <p:ext uri="{BB962C8B-B14F-4D97-AF65-F5344CB8AC3E}">
        <p14:creationId xmlns:p14="http://schemas.microsoft.com/office/powerpoint/2010/main" val="24047162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39700" y="114300"/>
            <a:ext cx="8733367" cy="4343400"/>
          </a:xfrm>
          <a:solidFill>
            <a:srgbClr val="FFFF00"/>
          </a:solidFill>
          <a:ln>
            <a:solidFill>
              <a:srgbClr val="FFFF00"/>
            </a:solidFill>
          </a:ln>
        </p:spPr>
        <p:txBody>
          <a:bodyPr lIns="91440" tIns="45720" rIns="91440" bIns="45720" anchor="t"/>
          <a:lstStyle/>
          <a:p>
            <a:pPr marL="0" lvl="1" indent="0">
              <a:spcBef>
                <a:spcPts val="0"/>
              </a:spcBef>
              <a:spcAft>
                <a:spcPts val="1500"/>
              </a:spcAft>
              <a:buNone/>
            </a:pPr>
            <a:endParaRPr lang="en-US" b="1" i="1" dirty="0">
              <a:solidFill>
                <a:srgbClr val="EF7622"/>
              </a:solidFill>
            </a:endParaRPr>
          </a:p>
          <a:p>
            <a:pPr marL="457200" lvl="1" indent="-457200">
              <a:spcBef>
                <a:spcPts val="0"/>
              </a:spcBef>
              <a:spcAft>
                <a:spcPts val="1500"/>
              </a:spcAft>
              <a:buFont typeface="+mj-lt"/>
              <a:buAutoNum type="arabicPeriod"/>
            </a:pPr>
            <a:endParaRPr lang="en-US" sz="2400" b="1" i="1" dirty="0">
              <a:solidFill>
                <a:srgbClr val="EF7622"/>
              </a:solidFill>
              <a:ea typeface="ＭＳ Ｐゴシック"/>
            </a:endParaRPr>
          </a:p>
        </p:txBody>
      </p:sp>
      <p:sp>
        <p:nvSpPr>
          <p:cNvPr id="2" name="Title 1"/>
          <p:cNvSpPr>
            <a:spLocks noGrp="1"/>
          </p:cNvSpPr>
          <p:nvPr>
            <p:ph type="title"/>
          </p:nvPr>
        </p:nvSpPr>
        <p:spPr>
          <a:xfrm>
            <a:off x="414867" y="424392"/>
            <a:ext cx="8458200" cy="533400"/>
          </a:xfrm>
        </p:spPr>
        <p:txBody>
          <a:bodyPr/>
          <a:lstStyle/>
          <a:p>
            <a:r>
              <a:rPr lang="en-US" dirty="0">
                <a:solidFill>
                  <a:srgbClr val="1F3051"/>
                </a:solidFill>
              </a:rPr>
              <a:t>October YTD Performance</a:t>
            </a:r>
          </a:p>
        </p:txBody>
      </p:sp>
      <p:sp>
        <p:nvSpPr>
          <p:cNvPr id="4" name="Slide Number Placeholder 3"/>
          <p:cNvSpPr>
            <a:spLocks noGrp="1"/>
          </p:cNvSpPr>
          <p:nvPr>
            <p:ph type="sldNum" sz="quarter" idx="4294967295"/>
          </p:nvPr>
        </p:nvSpPr>
        <p:spPr>
          <a:xfrm>
            <a:off x="8713788" y="4903788"/>
            <a:ext cx="430212" cy="274637"/>
          </a:xfrm>
        </p:spPr>
        <p:txBody>
          <a:bodyPr/>
          <a:lstStyle/>
          <a:p>
            <a:pPr>
              <a:defRPr/>
            </a:pPr>
            <a:fld id="{BC959D0B-CF29-4133-9453-8D2BF172935D}" type="slidenum">
              <a:rPr lang="en-US" smtClean="0"/>
              <a:pPr>
                <a:defRPr/>
              </a:pPr>
              <a:t>4</a:t>
            </a:fld>
            <a:endParaRPr lang="en-US"/>
          </a:p>
        </p:txBody>
      </p:sp>
      <p:pic>
        <p:nvPicPr>
          <p:cNvPr id="11" name="Picture 10">
            <a:extLst>
              <a:ext uri="{FF2B5EF4-FFF2-40B4-BE49-F238E27FC236}">
                <a16:creationId xmlns:a16="http://schemas.microsoft.com/office/drawing/2014/main" id="{5FDFAE44-E84A-4C97-A728-DE4175A6141F}"/>
              </a:ext>
            </a:extLst>
          </p:cNvPr>
          <p:cNvPicPr>
            <a:picLocks noChangeAspect="1"/>
          </p:cNvPicPr>
          <p:nvPr/>
        </p:nvPicPr>
        <p:blipFill>
          <a:blip r:embed="rId3"/>
          <a:stretch>
            <a:fillRect/>
          </a:stretch>
        </p:blipFill>
        <p:spPr>
          <a:xfrm>
            <a:off x="290281" y="1149001"/>
            <a:ext cx="8563437" cy="2551731"/>
          </a:xfrm>
          <a:prstGeom prst="rect">
            <a:avLst/>
          </a:prstGeom>
        </p:spPr>
      </p:pic>
    </p:spTree>
    <p:extLst>
      <p:ext uri="{BB962C8B-B14F-4D97-AF65-F5344CB8AC3E}">
        <p14:creationId xmlns:p14="http://schemas.microsoft.com/office/powerpoint/2010/main" val="21139234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39700" y="114300"/>
            <a:ext cx="8733367" cy="4343400"/>
          </a:xfrm>
          <a:solidFill>
            <a:srgbClr val="FFFF00"/>
          </a:solidFill>
          <a:ln>
            <a:solidFill>
              <a:srgbClr val="FFFF00"/>
            </a:solidFill>
          </a:ln>
        </p:spPr>
        <p:txBody>
          <a:bodyPr lIns="91440" tIns="45720" rIns="91440" bIns="45720" anchor="t"/>
          <a:lstStyle/>
          <a:p>
            <a:pPr marL="0" lvl="1" indent="0">
              <a:spcBef>
                <a:spcPts val="0"/>
              </a:spcBef>
              <a:spcAft>
                <a:spcPts val="1500"/>
              </a:spcAft>
              <a:buNone/>
            </a:pPr>
            <a:endParaRPr lang="en-US" b="1" i="1">
              <a:solidFill>
                <a:srgbClr val="EF7622"/>
              </a:solidFill>
            </a:endParaRPr>
          </a:p>
          <a:p>
            <a:pPr lvl="2">
              <a:spcBef>
                <a:spcPts val="0"/>
              </a:spcBef>
              <a:spcAft>
                <a:spcPts val="1500"/>
              </a:spcAft>
              <a:buFont typeface="Arial" panose="020B0604020202020204" pitchFamily="34" charset="0"/>
              <a:buChar char="•"/>
            </a:pPr>
            <a:endParaRPr lang="en-US" sz="1000">
              <a:ea typeface="ＭＳ Ｐゴシック"/>
              <a:cs typeface="Arial"/>
            </a:endParaRPr>
          </a:p>
          <a:p>
            <a:pPr lvl="2">
              <a:spcBef>
                <a:spcPts val="0"/>
              </a:spcBef>
              <a:spcAft>
                <a:spcPts val="1500"/>
              </a:spcAft>
              <a:buFont typeface="Arial" panose="020B0604020202020204" pitchFamily="34" charset="0"/>
              <a:buChar char="•"/>
            </a:pPr>
            <a:r>
              <a:rPr lang="en-US" sz="2400">
                <a:ea typeface="ＭＳ Ｐゴシック"/>
                <a:cs typeface="Arial"/>
              </a:rPr>
              <a:t>Total revenues of $2.8B is $90M or 3% below budget mainly due to mark-to-market adjustments to investment income and lower federal grants. </a:t>
            </a:r>
          </a:p>
          <a:p>
            <a:pPr lvl="2">
              <a:spcBef>
                <a:spcPts val="0"/>
              </a:spcBef>
              <a:spcAft>
                <a:spcPts val="1500"/>
              </a:spcAft>
              <a:buFont typeface="Arial" panose="020B0604020202020204" pitchFamily="34" charset="0"/>
              <a:buChar char="•"/>
            </a:pPr>
            <a:r>
              <a:rPr lang="en-US" sz="2400">
                <a:ea typeface="ＭＳ Ｐゴシック"/>
                <a:cs typeface="Arial"/>
              </a:rPr>
              <a:t>Tax revenues $2M above budget. </a:t>
            </a:r>
          </a:p>
          <a:p>
            <a:pPr lvl="2">
              <a:spcBef>
                <a:spcPts val="0"/>
              </a:spcBef>
              <a:spcAft>
                <a:spcPts val="1500"/>
              </a:spcAft>
              <a:buFont typeface="Arial" panose="020B0604020202020204" pitchFamily="34" charset="0"/>
              <a:buChar char="•"/>
            </a:pPr>
            <a:r>
              <a:rPr lang="en-US" sz="2400">
                <a:ea typeface="ＭＳ Ｐゴシック"/>
                <a:cs typeface="Arial"/>
              </a:rPr>
              <a:t>Federal grants $39M under budget.</a:t>
            </a:r>
          </a:p>
          <a:p>
            <a:pPr marL="1371600" lvl="5">
              <a:spcBef>
                <a:spcPts val="0"/>
              </a:spcBef>
              <a:spcAft>
                <a:spcPts val="1500"/>
              </a:spcAft>
            </a:pPr>
            <a:r>
              <a:rPr lang="en-US" sz="1800">
                <a:ea typeface="ＭＳ Ｐゴシック"/>
                <a:cs typeface="Arial"/>
              </a:rPr>
              <a:t>Expected to catch-up by year-end.</a:t>
            </a:r>
          </a:p>
          <a:p>
            <a:pPr lvl="2">
              <a:spcBef>
                <a:spcPts val="0"/>
              </a:spcBef>
              <a:spcAft>
                <a:spcPts val="1500"/>
              </a:spcAft>
              <a:buFont typeface="Arial" panose="020B0604020202020204" pitchFamily="34" charset="0"/>
              <a:buChar char="•"/>
            </a:pPr>
            <a:r>
              <a:rPr lang="en-US" sz="2400">
                <a:ea typeface="ＭＳ Ｐゴシック"/>
                <a:cs typeface="Arial"/>
              </a:rPr>
              <a:t>Investment income $57M below budget.</a:t>
            </a:r>
          </a:p>
        </p:txBody>
      </p:sp>
      <p:sp>
        <p:nvSpPr>
          <p:cNvPr id="2" name="Title 1"/>
          <p:cNvSpPr>
            <a:spLocks noGrp="1"/>
          </p:cNvSpPr>
          <p:nvPr>
            <p:ph type="title"/>
          </p:nvPr>
        </p:nvSpPr>
        <p:spPr>
          <a:xfrm>
            <a:off x="414867" y="267076"/>
            <a:ext cx="8458200" cy="533400"/>
          </a:xfrm>
        </p:spPr>
        <p:txBody>
          <a:bodyPr/>
          <a:lstStyle/>
          <a:p>
            <a:r>
              <a:rPr lang="en-US" dirty="0">
                <a:solidFill>
                  <a:srgbClr val="1F3051"/>
                </a:solidFill>
              </a:rPr>
              <a:t>October YTD Revenue Performance</a:t>
            </a:r>
          </a:p>
        </p:txBody>
      </p:sp>
      <p:sp>
        <p:nvSpPr>
          <p:cNvPr id="4" name="Slide Number Placeholder 3"/>
          <p:cNvSpPr>
            <a:spLocks noGrp="1"/>
          </p:cNvSpPr>
          <p:nvPr>
            <p:ph type="sldNum" sz="quarter" idx="4294967295"/>
          </p:nvPr>
        </p:nvSpPr>
        <p:spPr>
          <a:xfrm>
            <a:off x="8713788" y="4903788"/>
            <a:ext cx="430212" cy="274637"/>
          </a:xfrm>
        </p:spPr>
        <p:txBody>
          <a:bodyPr/>
          <a:lstStyle/>
          <a:p>
            <a:pPr>
              <a:defRPr/>
            </a:pPr>
            <a:fld id="{BC959D0B-CF29-4133-9453-8D2BF172935D}" type="slidenum">
              <a:rPr lang="en-US" smtClean="0"/>
              <a:pPr>
                <a:defRPr/>
              </a:pPr>
              <a:t>5</a:t>
            </a:fld>
            <a:endParaRPr lang="en-US"/>
          </a:p>
        </p:txBody>
      </p:sp>
    </p:spTree>
    <p:extLst>
      <p:ext uri="{BB962C8B-B14F-4D97-AF65-F5344CB8AC3E}">
        <p14:creationId xmlns:p14="http://schemas.microsoft.com/office/powerpoint/2010/main" val="3772195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0968" y="506965"/>
            <a:ext cx="8926286" cy="4129569"/>
          </a:xfrm>
          <a:solidFill>
            <a:schemeClr val="accent2"/>
          </a:solidFill>
        </p:spPr>
        <p:txBody>
          <a:bodyPr lIns="91440" tIns="45720" rIns="91440" bIns="45720" anchor="t"/>
          <a:lstStyle/>
          <a:p>
            <a:pPr marL="228600" lvl="2" indent="0">
              <a:spcBef>
                <a:spcPts val="0"/>
              </a:spcBef>
              <a:spcAft>
                <a:spcPts val="1000"/>
              </a:spcAft>
              <a:buNone/>
            </a:pPr>
            <a:r>
              <a:rPr lang="en-US" sz="2400" b="1" i="1" dirty="0">
                <a:solidFill>
                  <a:srgbClr val="007297"/>
                </a:solidFill>
                <a:ea typeface="ＭＳ Ｐゴシック"/>
              </a:rPr>
              <a:t>Performance at 89% of budget or $38M below budget </a:t>
            </a:r>
          </a:p>
          <a:p>
            <a:pPr lvl="2">
              <a:spcBef>
                <a:spcPts val="0"/>
              </a:spcBef>
              <a:spcAft>
                <a:spcPts val="0"/>
              </a:spcAft>
              <a:buFont typeface="Arial" panose="020B0604020202020204" pitchFamily="34" charset="0"/>
              <a:buChar char="•"/>
            </a:pPr>
            <a:r>
              <a:rPr lang="en-US" dirty="0">
                <a:ea typeface="ＭＳ Ｐゴシック"/>
                <a:cs typeface="Arial"/>
              </a:rPr>
              <a:t>Expense transfers at 67% or $15M under budget:</a:t>
            </a:r>
          </a:p>
          <a:p>
            <a:pPr marL="1028700" lvl="5" indent="-342900">
              <a:spcBef>
                <a:spcPts val="0"/>
              </a:spcBef>
              <a:buFont typeface="Courier New" panose="02070309020205020404" pitchFamily="49" charset="0"/>
              <a:buChar char="o"/>
            </a:pPr>
            <a:r>
              <a:rPr lang="en-US" sz="1800" dirty="0">
                <a:ea typeface="ＭＳ Ｐゴシック"/>
                <a:cs typeface="Arial"/>
              </a:rPr>
              <a:t>Vacancies across the agency and delays on operating projects </a:t>
            </a:r>
          </a:p>
          <a:p>
            <a:pPr marL="685800" lvl="5" indent="0">
              <a:spcBef>
                <a:spcPts val="0"/>
              </a:spcBef>
              <a:buNone/>
            </a:pPr>
            <a:endParaRPr lang="en-US" dirty="0">
              <a:ea typeface="ＭＳ Ｐゴシック"/>
              <a:cs typeface="Arial"/>
            </a:endParaRPr>
          </a:p>
          <a:p>
            <a:pPr lvl="2">
              <a:spcBef>
                <a:spcPts val="0"/>
              </a:spcBef>
              <a:spcAft>
                <a:spcPts val="0"/>
              </a:spcAft>
              <a:buFont typeface="Arial" panose="020B0604020202020204" pitchFamily="34" charset="0"/>
              <a:buChar char="•"/>
            </a:pPr>
            <a:r>
              <a:rPr lang="en-US" dirty="0">
                <a:ea typeface="ＭＳ Ｐゴシック"/>
                <a:cs typeface="Arial"/>
              </a:rPr>
              <a:t>Services at 84% or $12M under budget:</a:t>
            </a:r>
          </a:p>
          <a:p>
            <a:pPr marL="1028700" lvl="5" indent="-342900">
              <a:spcBef>
                <a:spcPts val="0"/>
              </a:spcBef>
              <a:buFont typeface="Courier New" panose="02070309020205020404" pitchFamily="49" charset="0"/>
              <a:buChar char="o"/>
            </a:pPr>
            <a:r>
              <a:rPr lang="en-US" sz="1800" dirty="0">
                <a:ea typeface="ＭＳ Ｐゴシック"/>
                <a:cs typeface="Arial"/>
              </a:rPr>
              <a:t>Delays in facility maintenance work, prior year partner reconciliations and security &amp; safety understaffing</a:t>
            </a:r>
          </a:p>
          <a:p>
            <a:pPr marL="685800" lvl="5" indent="0">
              <a:spcBef>
                <a:spcPts val="0"/>
              </a:spcBef>
              <a:buNone/>
            </a:pPr>
            <a:endParaRPr lang="en-US" sz="1800" dirty="0">
              <a:ea typeface="ＭＳ Ｐゴシック"/>
              <a:cs typeface="Arial"/>
            </a:endParaRPr>
          </a:p>
          <a:p>
            <a:pPr lvl="2">
              <a:spcBef>
                <a:spcPts val="0"/>
              </a:spcBef>
              <a:spcAft>
                <a:spcPts val="0"/>
              </a:spcAft>
              <a:buFont typeface="Arial" panose="020B0604020202020204" pitchFamily="34" charset="0"/>
              <a:buChar char="•"/>
            </a:pPr>
            <a:r>
              <a:rPr lang="en-US" dirty="0">
                <a:ea typeface="ＭＳ Ｐゴシック"/>
                <a:cs typeface="Arial"/>
              </a:rPr>
              <a:t>Insurance at 67% or $6M under budget:</a:t>
            </a:r>
          </a:p>
          <a:p>
            <a:pPr marL="1028700" lvl="5" indent="-342900">
              <a:spcBef>
                <a:spcPts val="0"/>
              </a:spcBef>
              <a:spcAft>
                <a:spcPts val="0"/>
              </a:spcAft>
              <a:buFont typeface="Courier New" panose="02070309020205020404" pitchFamily="49" charset="0"/>
              <a:buChar char="o"/>
            </a:pPr>
            <a:r>
              <a:rPr lang="en-US" sz="1800" dirty="0">
                <a:ea typeface="ＭＳ Ｐゴシック"/>
                <a:cs typeface="Arial"/>
              </a:rPr>
              <a:t>Insurance carrier market softening and timing of DSTT turnover</a:t>
            </a:r>
          </a:p>
          <a:p>
            <a:pPr marL="685800" lvl="5" indent="0">
              <a:spcBef>
                <a:spcPts val="0"/>
              </a:spcBef>
              <a:spcAft>
                <a:spcPts val="0"/>
              </a:spcAft>
              <a:buNone/>
            </a:pPr>
            <a:endParaRPr lang="en-US" sz="1800" dirty="0">
              <a:ea typeface="ＭＳ Ｐゴシック"/>
              <a:cs typeface="Arial"/>
            </a:endParaRPr>
          </a:p>
          <a:p>
            <a:pPr lvl="2">
              <a:spcBef>
                <a:spcPts val="0"/>
              </a:spcBef>
              <a:spcAft>
                <a:spcPts val="0"/>
              </a:spcAft>
              <a:buFont typeface="Arial" panose="020B0604020202020204" pitchFamily="34" charset="0"/>
              <a:buChar char="•"/>
            </a:pPr>
            <a:r>
              <a:rPr lang="en-US" dirty="0">
                <a:ea typeface="ＭＳ Ｐゴシック"/>
                <a:cs typeface="Arial"/>
              </a:rPr>
              <a:t>Purchased transportation at 98% or $3M under budget:</a:t>
            </a:r>
          </a:p>
          <a:p>
            <a:pPr marL="1028700" lvl="5" indent="-342900">
              <a:spcBef>
                <a:spcPts val="0"/>
              </a:spcBef>
              <a:buFont typeface="Courier New" panose="02070309020205020404" pitchFamily="49" charset="0"/>
              <a:buChar char="o"/>
            </a:pPr>
            <a:r>
              <a:rPr lang="en-US" sz="1800" dirty="0">
                <a:ea typeface="ＭＳ Ｐゴシック"/>
                <a:cs typeface="Arial"/>
              </a:rPr>
              <a:t>Prior year partner reconciliations</a:t>
            </a:r>
          </a:p>
        </p:txBody>
      </p:sp>
      <p:sp>
        <p:nvSpPr>
          <p:cNvPr id="2" name="Title 1"/>
          <p:cNvSpPr>
            <a:spLocks noGrp="1"/>
          </p:cNvSpPr>
          <p:nvPr>
            <p:ph type="title"/>
          </p:nvPr>
        </p:nvSpPr>
        <p:spPr>
          <a:xfrm>
            <a:off x="186746" y="96021"/>
            <a:ext cx="10544754" cy="548986"/>
          </a:xfrm>
        </p:spPr>
        <p:txBody>
          <a:bodyPr lIns="91440" tIns="45720" rIns="91440" bIns="45720" anchor="t"/>
          <a:lstStyle/>
          <a:p>
            <a:r>
              <a:rPr lang="en-US">
                <a:solidFill>
                  <a:srgbClr val="1F3051"/>
                </a:solidFill>
                <a:latin typeface="+mn-lt"/>
                <a:ea typeface="ＭＳ Ｐゴシック"/>
              </a:rPr>
              <a:t>October YTD Transit Operations</a:t>
            </a:r>
          </a:p>
        </p:txBody>
      </p:sp>
      <p:sp>
        <p:nvSpPr>
          <p:cNvPr id="4" name="Slide Number Placeholder 3"/>
          <p:cNvSpPr>
            <a:spLocks noGrp="1"/>
          </p:cNvSpPr>
          <p:nvPr>
            <p:ph type="sldNum" sz="quarter" idx="4294967295"/>
          </p:nvPr>
        </p:nvSpPr>
        <p:spPr>
          <a:xfrm>
            <a:off x="8713788" y="4903789"/>
            <a:ext cx="430212" cy="274637"/>
          </a:xfrm>
        </p:spPr>
        <p:txBody>
          <a:bodyPr/>
          <a:lstStyle/>
          <a:p>
            <a:pPr>
              <a:defRPr/>
            </a:pPr>
            <a:fld id="{BC959D0B-CF29-4133-9453-8D2BF172935D}" type="slidenum">
              <a:rPr lang="en-US" smtClean="0"/>
              <a:pPr>
                <a:defRPr/>
              </a:pPr>
              <a:t>6</a:t>
            </a:fld>
            <a:endParaRPr lang="en-US"/>
          </a:p>
        </p:txBody>
      </p:sp>
    </p:spTree>
    <p:extLst>
      <p:ext uri="{BB962C8B-B14F-4D97-AF65-F5344CB8AC3E}">
        <p14:creationId xmlns:p14="http://schemas.microsoft.com/office/powerpoint/2010/main" val="25134714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120" y="97428"/>
            <a:ext cx="8458200" cy="554405"/>
          </a:xfrm>
        </p:spPr>
        <p:txBody>
          <a:bodyPr/>
          <a:lstStyle/>
          <a:p>
            <a:r>
              <a:rPr lang="en-US" dirty="0">
                <a:solidFill>
                  <a:srgbClr val="1F3051"/>
                </a:solidFill>
              </a:rPr>
              <a:t>October YTD System Expansion Projects </a:t>
            </a:r>
          </a:p>
        </p:txBody>
      </p:sp>
      <p:sp>
        <p:nvSpPr>
          <p:cNvPr id="4" name="Slide Number Placeholder 3"/>
          <p:cNvSpPr>
            <a:spLocks noGrp="1"/>
          </p:cNvSpPr>
          <p:nvPr>
            <p:ph type="sldNum" sz="quarter" idx="4294967295"/>
          </p:nvPr>
        </p:nvSpPr>
        <p:spPr>
          <a:xfrm>
            <a:off x="8713788" y="4903788"/>
            <a:ext cx="430212" cy="274637"/>
          </a:xfrm>
        </p:spPr>
        <p:txBody>
          <a:bodyPr/>
          <a:lstStyle/>
          <a:p>
            <a:pPr>
              <a:defRPr/>
            </a:pPr>
            <a:fld id="{BC959D0B-CF29-4133-9453-8D2BF172935D}" type="slidenum">
              <a:rPr lang="en-US" smtClean="0"/>
              <a:pPr>
                <a:defRPr/>
              </a:pPr>
              <a:t>7</a:t>
            </a:fld>
            <a:endParaRPr lang="en-US"/>
          </a:p>
        </p:txBody>
      </p:sp>
      <p:sp>
        <p:nvSpPr>
          <p:cNvPr id="7" name="Content Placeholder 2"/>
          <p:cNvSpPr txBox="1">
            <a:spLocks/>
          </p:cNvSpPr>
          <p:nvPr/>
        </p:nvSpPr>
        <p:spPr>
          <a:xfrm>
            <a:off x="163120" y="640148"/>
            <a:ext cx="8458200" cy="3863203"/>
          </a:xfrm>
          <a:solidFill>
            <a:schemeClr val="accent2"/>
          </a:solidFill>
        </p:spPr>
        <p:txBody>
          <a:bodyPr lIns="91440" tIns="45720" rIns="91440" bIns="45720" anchor="t"/>
          <a:lstStyle>
            <a:lvl1pPr marL="0" indent="0" algn="l" rtl="0" eaLnBrk="1" fontAlgn="base" hangingPunct="1">
              <a:spcBef>
                <a:spcPts val="300"/>
              </a:spcBef>
              <a:spcAft>
                <a:spcPct val="0"/>
              </a:spcAft>
              <a:buFontTx/>
              <a:buNone/>
              <a:defRPr sz="2000" kern="1200">
                <a:solidFill>
                  <a:schemeClr val="tx1"/>
                </a:solidFill>
                <a:latin typeface="+mn-lt"/>
                <a:ea typeface="ＭＳ Ｐゴシック" charset="0"/>
                <a:cs typeface="ＭＳ Ｐゴシック" charset="0"/>
              </a:defRPr>
            </a:lvl1pPr>
            <a:lvl2pPr marL="228600" indent="-228600" algn="l" rtl="0" eaLnBrk="1" fontAlgn="base" hangingPunct="1">
              <a:spcBef>
                <a:spcPts val="3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2pPr>
            <a:lvl3pPr marL="457200" indent="-228600" algn="l" rtl="0" eaLnBrk="1" fontAlgn="base" hangingPunct="1">
              <a:spcBef>
                <a:spcPts val="3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3pPr>
            <a:lvl4pPr marL="0" indent="0" algn="l" rtl="0" eaLnBrk="1" fontAlgn="base" hangingPunct="1">
              <a:spcBef>
                <a:spcPts val="300"/>
              </a:spcBef>
              <a:spcAft>
                <a:spcPct val="0"/>
              </a:spcAft>
              <a:buFontTx/>
              <a:buNone/>
              <a:defRPr sz="1800" kern="1200">
                <a:solidFill>
                  <a:schemeClr val="tx1"/>
                </a:solidFill>
                <a:latin typeface="+mn-lt"/>
                <a:ea typeface="ＭＳ Ｐゴシック" charset="0"/>
                <a:cs typeface="+mn-cs"/>
              </a:defRPr>
            </a:lvl4pPr>
            <a:lvl5pPr marL="228600" indent="-228600" algn="l" rtl="0" eaLnBrk="1" fontAlgn="base" hangingPunct="1">
              <a:spcBef>
                <a:spcPts val="300"/>
              </a:spcBef>
              <a:spcAft>
                <a:spcPct val="0"/>
              </a:spcAft>
              <a:buFont typeface="Arial" panose="020B0604020202020204" pitchFamily="34" charset="0"/>
              <a:buChar char="•"/>
              <a:defRPr sz="18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28600" lvl="2" indent="0">
              <a:spcBef>
                <a:spcPts val="0"/>
              </a:spcBef>
              <a:spcAft>
                <a:spcPts val="1000"/>
              </a:spcAft>
              <a:buNone/>
            </a:pPr>
            <a:r>
              <a:rPr lang="en-US" sz="2400" b="1" i="1" dirty="0">
                <a:solidFill>
                  <a:srgbClr val="007297"/>
                </a:solidFill>
                <a:ea typeface="ＭＳ Ｐゴシック"/>
              </a:rPr>
              <a:t>Performance at 78% of budget or $380M under budget</a:t>
            </a:r>
            <a:endParaRPr lang="en-US" sz="2400" dirty="0">
              <a:solidFill>
                <a:srgbClr val="007297"/>
              </a:solidFill>
              <a:ea typeface="ＭＳ Ｐゴシック"/>
              <a:cs typeface="Arial"/>
            </a:endParaRPr>
          </a:p>
          <a:p>
            <a:pPr lvl="2">
              <a:spcBef>
                <a:spcPts val="0"/>
              </a:spcBef>
              <a:spcAft>
                <a:spcPts val="600"/>
              </a:spcAft>
              <a:buFont typeface="Arial" panose="020B0604020202020204" pitchFamily="34" charset="0"/>
              <a:buChar char="•"/>
            </a:pPr>
            <a:r>
              <a:rPr lang="en-US" dirty="0">
                <a:solidFill>
                  <a:srgbClr val="1F3051"/>
                </a:solidFill>
                <a:ea typeface="ＭＳ Ｐゴシック"/>
                <a:cs typeface="Arial"/>
              </a:rPr>
              <a:t>Link at 81% or $278M under budget</a:t>
            </a:r>
          </a:p>
          <a:p>
            <a:pPr marL="1028700" lvl="5" indent="-342900">
              <a:spcBef>
                <a:spcPts val="0"/>
              </a:spcBef>
              <a:spcAft>
                <a:spcPts val="1000"/>
              </a:spcAft>
              <a:buFont typeface="Courier New" panose="02070309020205020404" pitchFamily="49" charset="0"/>
              <a:buChar char="o"/>
            </a:pPr>
            <a:r>
              <a:rPr lang="en-US" sz="1600" dirty="0">
                <a:ea typeface="ＭＳ Ｐゴシック"/>
                <a:cs typeface="Arial"/>
              </a:rPr>
              <a:t>Lynnwood, Federal Way, Downtown Redmond and LRV Fleet Extensions</a:t>
            </a:r>
          </a:p>
          <a:p>
            <a:pPr lvl="2">
              <a:spcBef>
                <a:spcPts val="0"/>
              </a:spcBef>
              <a:spcAft>
                <a:spcPts val="600"/>
              </a:spcAft>
              <a:buFont typeface="Arial" panose="020B0604020202020204" pitchFamily="34" charset="0"/>
              <a:buChar char="•"/>
            </a:pPr>
            <a:r>
              <a:rPr lang="en-US" dirty="0">
                <a:ea typeface="ＭＳ Ｐゴシック"/>
                <a:cs typeface="Arial"/>
              </a:rPr>
              <a:t>Stride at 47% or $56M under budget</a:t>
            </a:r>
          </a:p>
          <a:p>
            <a:pPr marL="1028700" lvl="5" indent="-342900">
              <a:spcBef>
                <a:spcPts val="0"/>
              </a:spcBef>
              <a:spcAft>
                <a:spcPts val="1000"/>
              </a:spcAft>
              <a:buFont typeface="Courier New" panose="02070309020205020404" pitchFamily="49" charset="0"/>
              <a:buChar char="o"/>
            </a:pPr>
            <a:r>
              <a:rPr lang="en-US" sz="1600" dirty="0">
                <a:ea typeface="ＭＳ Ｐゴシック"/>
                <a:cs typeface="Arial"/>
              </a:rPr>
              <a:t>I-405 BRT and SR 522/NE 145</a:t>
            </a:r>
            <a:r>
              <a:rPr lang="en-US" sz="1600" baseline="30000" dirty="0">
                <a:ea typeface="ＭＳ Ｐゴシック"/>
                <a:cs typeface="Arial"/>
              </a:rPr>
              <a:t>th</a:t>
            </a:r>
            <a:r>
              <a:rPr lang="en-US" sz="1600" dirty="0">
                <a:ea typeface="ＭＳ Ｐゴシック"/>
                <a:cs typeface="Arial"/>
              </a:rPr>
              <a:t> St</a:t>
            </a:r>
          </a:p>
          <a:p>
            <a:pPr lvl="2">
              <a:spcBef>
                <a:spcPts val="0"/>
              </a:spcBef>
              <a:spcAft>
                <a:spcPts val="600"/>
              </a:spcAft>
              <a:buFont typeface="Arial" panose="020B0604020202020204" pitchFamily="34" charset="0"/>
              <a:buChar char="•"/>
            </a:pPr>
            <a:r>
              <a:rPr lang="en-US" dirty="0">
                <a:solidFill>
                  <a:srgbClr val="1F3051"/>
                </a:solidFill>
                <a:ea typeface="ＭＳ Ｐゴシック"/>
                <a:cs typeface="Arial"/>
              </a:rPr>
              <a:t>Sounder at 77% or $14M under budget</a:t>
            </a:r>
          </a:p>
          <a:p>
            <a:pPr marL="1028700" lvl="5" indent="-342900">
              <a:spcBef>
                <a:spcPts val="0"/>
              </a:spcBef>
              <a:spcAft>
                <a:spcPts val="1000"/>
              </a:spcAft>
              <a:buFont typeface="Courier New" panose="02070309020205020404" pitchFamily="49" charset="0"/>
              <a:buChar char="o"/>
            </a:pPr>
            <a:r>
              <a:rPr lang="en-US" sz="1600" dirty="0">
                <a:ea typeface="ＭＳ Ｐゴシック"/>
                <a:cs typeface="Arial"/>
              </a:rPr>
              <a:t>Sounder South Capacity Expansion and Sounder Fleet Expansion</a:t>
            </a:r>
          </a:p>
          <a:p>
            <a:pPr lvl="2">
              <a:spcBef>
                <a:spcPts val="0"/>
              </a:spcBef>
              <a:spcAft>
                <a:spcPts val="600"/>
              </a:spcAft>
              <a:buFont typeface="Arial" panose="020B0604020202020204" pitchFamily="34" charset="0"/>
              <a:buChar char="•"/>
            </a:pPr>
            <a:r>
              <a:rPr lang="en-US" dirty="0">
                <a:ea typeface="ＭＳ Ｐゴシック"/>
                <a:cs typeface="Arial"/>
              </a:rPr>
              <a:t>Regional Express at 65% or $7M under budget</a:t>
            </a:r>
          </a:p>
          <a:p>
            <a:pPr marL="1028700" lvl="5" indent="-342900">
              <a:spcBef>
                <a:spcPts val="0"/>
              </a:spcBef>
              <a:spcAft>
                <a:spcPts val="1000"/>
              </a:spcAft>
              <a:buFont typeface="Courier New" panose="02070309020205020404" pitchFamily="49" charset="0"/>
              <a:buChar char="o"/>
            </a:pPr>
            <a:r>
              <a:rPr lang="en-US" sz="1600" dirty="0">
                <a:ea typeface="ＭＳ Ｐゴシック"/>
                <a:cs typeface="Arial"/>
              </a:rPr>
              <a:t>Pacific Ave SR 7 Bus Corridor</a:t>
            </a:r>
          </a:p>
        </p:txBody>
      </p:sp>
    </p:spTree>
    <p:extLst>
      <p:ext uri="{BB962C8B-B14F-4D97-AF65-F5344CB8AC3E}">
        <p14:creationId xmlns:p14="http://schemas.microsoft.com/office/powerpoint/2010/main" val="26871006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713788" y="4903788"/>
            <a:ext cx="430212" cy="274637"/>
          </a:xfrm>
        </p:spPr>
        <p:txBody>
          <a:bodyPr/>
          <a:lstStyle/>
          <a:p>
            <a:pPr>
              <a:defRPr/>
            </a:pPr>
            <a:fld id="{BC959D0B-CF29-4133-9453-8D2BF172935D}" type="slidenum">
              <a:rPr lang="en-US" smtClean="0"/>
              <a:pPr>
                <a:defRPr/>
              </a:pPr>
              <a:t>8</a:t>
            </a:fld>
            <a:endParaRPr lang="en-US"/>
          </a:p>
        </p:txBody>
      </p:sp>
      <p:sp>
        <p:nvSpPr>
          <p:cNvPr id="7" name="Content Placeholder 2"/>
          <p:cNvSpPr txBox="1">
            <a:spLocks/>
          </p:cNvSpPr>
          <p:nvPr/>
        </p:nvSpPr>
        <p:spPr>
          <a:xfrm>
            <a:off x="85260" y="680828"/>
            <a:ext cx="9058740" cy="4047624"/>
          </a:xfrm>
          <a:solidFill>
            <a:schemeClr val="accent2"/>
          </a:solidFill>
        </p:spPr>
        <p:txBody>
          <a:bodyPr lIns="91440" tIns="45720" rIns="91440" bIns="45720" anchor="t"/>
          <a:lstStyle>
            <a:lvl1pPr marL="0" indent="0" algn="l" rtl="0" eaLnBrk="1" fontAlgn="base" hangingPunct="1">
              <a:spcBef>
                <a:spcPts val="300"/>
              </a:spcBef>
              <a:spcAft>
                <a:spcPct val="0"/>
              </a:spcAft>
              <a:buFontTx/>
              <a:buNone/>
              <a:defRPr sz="2000" kern="1200">
                <a:solidFill>
                  <a:schemeClr val="tx1"/>
                </a:solidFill>
                <a:latin typeface="+mn-lt"/>
                <a:ea typeface="ＭＳ Ｐゴシック" charset="0"/>
                <a:cs typeface="ＭＳ Ｐゴシック" charset="0"/>
              </a:defRPr>
            </a:lvl1pPr>
            <a:lvl2pPr marL="228600" indent="-228600" algn="l" rtl="0" eaLnBrk="1" fontAlgn="base" hangingPunct="1">
              <a:spcBef>
                <a:spcPts val="3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2pPr>
            <a:lvl3pPr marL="457200" indent="-228600" algn="l" rtl="0" eaLnBrk="1" fontAlgn="base" hangingPunct="1">
              <a:spcBef>
                <a:spcPts val="3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3pPr>
            <a:lvl4pPr marL="0" indent="0" algn="l" rtl="0" eaLnBrk="1" fontAlgn="base" hangingPunct="1">
              <a:spcBef>
                <a:spcPts val="300"/>
              </a:spcBef>
              <a:spcAft>
                <a:spcPct val="0"/>
              </a:spcAft>
              <a:buFontTx/>
              <a:buNone/>
              <a:defRPr sz="1800" kern="1200">
                <a:solidFill>
                  <a:schemeClr val="tx1"/>
                </a:solidFill>
                <a:latin typeface="+mn-lt"/>
                <a:ea typeface="ＭＳ Ｐゴシック" charset="0"/>
                <a:cs typeface="+mn-cs"/>
              </a:defRPr>
            </a:lvl4pPr>
            <a:lvl5pPr marL="228600" indent="-228600" algn="l" rtl="0" eaLnBrk="1" fontAlgn="base" hangingPunct="1">
              <a:spcBef>
                <a:spcPts val="300"/>
              </a:spcBef>
              <a:spcAft>
                <a:spcPct val="0"/>
              </a:spcAft>
              <a:buFont typeface="Arial" panose="020B0604020202020204" pitchFamily="34" charset="0"/>
              <a:buChar char="•"/>
              <a:defRPr sz="18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28600" lvl="2" indent="0">
              <a:spcBef>
                <a:spcPts val="0"/>
              </a:spcBef>
              <a:spcAft>
                <a:spcPts val="600"/>
              </a:spcAft>
              <a:buNone/>
            </a:pPr>
            <a:r>
              <a:rPr lang="en-US" sz="2400" b="1" i="1" dirty="0">
                <a:solidFill>
                  <a:srgbClr val="007297"/>
                </a:solidFill>
                <a:ea typeface="ＭＳ Ｐゴシック"/>
              </a:rPr>
              <a:t>Performance at 36% of budget or $53M under budget</a:t>
            </a:r>
          </a:p>
          <a:p>
            <a:pPr lvl="2">
              <a:spcBef>
                <a:spcPts val="0"/>
              </a:spcBef>
              <a:spcAft>
                <a:spcPts val="600"/>
              </a:spcAft>
              <a:buFont typeface="Arial" panose="020B0604020202020204" pitchFamily="34" charset="0"/>
              <a:buChar char="•"/>
            </a:pPr>
            <a:r>
              <a:rPr lang="en-US" dirty="0">
                <a:solidFill>
                  <a:srgbClr val="1F3051"/>
                </a:solidFill>
                <a:ea typeface="ＭＳ Ｐゴシック"/>
                <a:cs typeface="Arial"/>
              </a:rPr>
              <a:t>Enhancements at 28% or $26M under budget:</a:t>
            </a:r>
          </a:p>
          <a:p>
            <a:pPr marL="971550" lvl="3" indent="-285750">
              <a:spcBef>
                <a:spcPts val="0"/>
              </a:spcBef>
              <a:spcAft>
                <a:spcPts val="600"/>
              </a:spcAft>
              <a:buFont typeface="Courier New" panose="02070309020205020404" pitchFamily="49" charset="0"/>
              <a:buChar char="o"/>
            </a:pPr>
            <a:r>
              <a:rPr lang="en-US" dirty="0">
                <a:solidFill>
                  <a:srgbClr val="1F3051"/>
                </a:solidFill>
                <a:ea typeface="ＭＳ Ｐゴシック"/>
                <a:cs typeface="Arial"/>
              </a:rPr>
              <a:t>Digital Passenger Info System (PIMS)</a:t>
            </a:r>
          </a:p>
          <a:p>
            <a:pPr marL="971550" lvl="3" indent="-285750">
              <a:spcBef>
                <a:spcPts val="0"/>
              </a:spcBef>
              <a:spcAft>
                <a:spcPts val="1000"/>
              </a:spcAft>
              <a:buFont typeface="Courier New" panose="02070309020205020404" pitchFamily="49" charset="0"/>
              <a:buChar char="o"/>
            </a:pPr>
            <a:r>
              <a:rPr lang="en-US" dirty="0">
                <a:solidFill>
                  <a:srgbClr val="1F3051"/>
                </a:solidFill>
                <a:ea typeface="ＭＳ Ｐゴシック"/>
                <a:cs typeface="Arial"/>
              </a:rPr>
              <a:t>Fare Paid Zone</a:t>
            </a:r>
            <a:endParaRPr lang="en-US" sz="2000" dirty="0">
              <a:solidFill>
                <a:srgbClr val="1F3051"/>
              </a:solidFill>
              <a:ea typeface="ＭＳ Ｐゴシック"/>
              <a:cs typeface="Arial"/>
            </a:endParaRPr>
          </a:p>
          <a:p>
            <a:pPr lvl="2">
              <a:spcBef>
                <a:spcPts val="0"/>
              </a:spcBef>
              <a:spcAft>
                <a:spcPts val="600"/>
              </a:spcAft>
              <a:buFont typeface="Arial" panose="020B0604020202020204" pitchFamily="34" charset="0"/>
              <a:buChar char="•"/>
            </a:pPr>
            <a:r>
              <a:rPr lang="en-US" dirty="0">
                <a:ea typeface="ＭＳ Ｐゴシック"/>
                <a:cs typeface="Arial"/>
              </a:rPr>
              <a:t>State of good repair at 41% or $23M under budget:</a:t>
            </a:r>
          </a:p>
          <a:p>
            <a:pPr marL="971550" lvl="3" indent="-285750">
              <a:spcBef>
                <a:spcPts val="0"/>
              </a:spcBef>
              <a:spcAft>
                <a:spcPts val="600"/>
              </a:spcAft>
              <a:buFont typeface="Courier New" panose="02070309020205020404" pitchFamily="49" charset="0"/>
              <a:buChar char="o"/>
            </a:pPr>
            <a:r>
              <a:rPr lang="en-US" dirty="0">
                <a:solidFill>
                  <a:srgbClr val="1F3051"/>
                </a:solidFill>
                <a:ea typeface="ＭＳ Ｐゴシック"/>
                <a:cs typeface="Arial"/>
              </a:rPr>
              <a:t>Sounder Vehicle Overhaul Program</a:t>
            </a:r>
          </a:p>
          <a:p>
            <a:pPr marL="971550" lvl="3" indent="-285750">
              <a:spcBef>
                <a:spcPts val="0"/>
              </a:spcBef>
              <a:spcAft>
                <a:spcPts val="1000"/>
              </a:spcAft>
              <a:buFont typeface="Courier New" panose="02070309020205020404" pitchFamily="49" charset="0"/>
              <a:buChar char="o"/>
            </a:pPr>
            <a:r>
              <a:rPr lang="en-US" dirty="0">
                <a:solidFill>
                  <a:srgbClr val="1F3051"/>
                </a:solidFill>
                <a:ea typeface="ＭＳ Ｐゴシック"/>
                <a:cs typeface="Arial"/>
              </a:rPr>
              <a:t>IT Network Redesign Phase 2</a:t>
            </a:r>
          </a:p>
          <a:p>
            <a:pPr lvl="2">
              <a:spcBef>
                <a:spcPts val="0"/>
              </a:spcBef>
              <a:spcAft>
                <a:spcPts val="1000"/>
              </a:spcAft>
              <a:buFont typeface="Arial" panose="020B0604020202020204" pitchFamily="34" charset="0"/>
              <a:buChar char="•"/>
            </a:pPr>
            <a:r>
              <a:rPr lang="en-US" dirty="0">
                <a:ea typeface="ＭＳ Ｐゴシック"/>
                <a:cs typeface="Arial"/>
              </a:rPr>
              <a:t>Administrative at 43% or $4M under budget:</a:t>
            </a:r>
          </a:p>
          <a:p>
            <a:pPr marL="971550" lvl="3" indent="-285750">
              <a:spcBef>
                <a:spcPts val="0"/>
              </a:spcBef>
              <a:spcAft>
                <a:spcPts val="1000"/>
              </a:spcAft>
              <a:buFont typeface="Courier New" panose="02070309020205020404" pitchFamily="49" charset="0"/>
              <a:buChar char="o"/>
            </a:pPr>
            <a:r>
              <a:rPr lang="en-US" dirty="0">
                <a:solidFill>
                  <a:srgbClr val="1F3051"/>
                </a:solidFill>
                <a:ea typeface="ＭＳ Ｐゴシック"/>
                <a:cs typeface="Arial"/>
              </a:rPr>
              <a:t>IT Program</a:t>
            </a:r>
          </a:p>
        </p:txBody>
      </p:sp>
      <p:sp>
        <p:nvSpPr>
          <p:cNvPr id="2" name="Title 1"/>
          <p:cNvSpPr>
            <a:spLocks noGrp="1"/>
          </p:cNvSpPr>
          <p:nvPr>
            <p:ph type="title"/>
          </p:nvPr>
        </p:nvSpPr>
        <p:spPr>
          <a:xfrm>
            <a:off x="171450" y="126423"/>
            <a:ext cx="8801100" cy="554405"/>
          </a:xfrm>
        </p:spPr>
        <p:txBody>
          <a:bodyPr/>
          <a:lstStyle/>
          <a:p>
            <a:r>
              <a:rPr lang="en-US">
                <a:solidFill>
                  <a:srgbClr val="1F3051"/>
                </a:solidFill>
              </a:rPr>
              <a:t>October YTD Non-System Expansion Projects</a:t>
            </a:r>
          </a:p>
        </p:txBody>
      </p:sp>
    </p:spTree>
    <p:extLst>
      <p:ext uri="{BB962C8B-B14F-4D97-AF65-F5344CB8AC3E}">
        <p14:creationId xmlns:p14="http://schemas.microsoft.com/office/powerpoint/2010/main" val="3879506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4FBC5A-7116-4834-85B6-875E26CC24E8}"/>
              </a:ext>
            </a:extLst>
          </p:cNvPr>
          <p:cNvSpPr>
            <a:spLocks noGrp="1"/>
          </p:cNvSpPr>
          <p:nvPr>
            <p:ph type="body" sz="quarter" idx="11"/>
          </p:nvPr>
        </p:nvSpPr>
        <p:spPr/>
        <p:txBody>
          <a:bodyPr/>
          <a:lstStyle/>
          <a:p>
            <a:r>
              <a:rPr lang="en-US"/>
              <a:t>Asset Liability Management Report</a:t>
            </a:r>
          </a:p>
          <a:p>
            <a:endParaRPr lang="en-US"/>
          </a:p>
        </p:txBody>
      </p:sp>
    </p:spTree>
    <p:extLst>
      <p:ext uri="{BB962C8B-B14F-4D97-AF65-F5344CB8AC3E}">
        <p14:creationId xmlns:p14="http://schemas.microsoft.com/office/powerpoint/2010/main" val="32362861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lIns="91440" tIns="45720" rIns="91440" bIns="45720" anchor="t"/>
          <a:lstStyle/>
          <a:p>
            <a:r>
              <a:rPr lang="en-US" sz="2800" dirty="0">
                <a:solidFill>
                  <a:srgbClr val="1F3051"/>
                </a:solidFill>
                <a:ea typeface="ＭＳ Ｐゴシック"/>
              </a:rPr>
              <a:t>Asset and Liability Management Highlights</a:t>
            </a:r>
          </a:p>
        </p:txBody>
      </p:sp>
      <p:sp>
        <p:nvSpPr>
          <p:cNvPr id="3" name="Text Placeholder 2"/>
          <p:cNvSpPr>
            <a:spLocks noGrp="1"/>
          </p:cNvSpPr>
          <p:nvPr>
            <p:ph type="body" sz="quarter" idx="10"/>
          </p:nvPr>
        </p:nvSpPr>
        <p:spPr>
          <a:xfrm>
            <a:off x="352425" y="1033029"/>
            <a:ext cx="8058150" cy="3429000"/>
          </a:xfrm>
        </p:spPr>
        <p:txBody>
          <a:bodyPr lIns="91440" tIns="45720" rIns="91440" bIns="45720" anchor="t"/>
          <a:lstStyle/>
          <a:p>
            <a:pPr lvl="2">
              <a:spcBef>
                <a:spcPts val="0"/>
              </a:spcBef>
              <a:spcAft>
                <a:spcPts val="600"/>
              </a:spcAft>
              <a:buFont typeface="Arial,Sans-Serif" panose="020B0604020202020204" pitchFamily="34" charset="0"/>
            </a:pPr>
            <a:r>
              <a:rPr lang="en-US" sz="2400" dirty="0">
                <a:solidFill>
                  <a:srgbClr val="1F3051"/>
                </a:solidFill>
                <a:ea typeface="ＭＳ Ｐゴシック"/>
                <a:cs typeface="Arial"/>
              </a:rPr>
              <a:t>Fed tightening cycle expected to continue</a:t>
            </a:r>
            <a:endParaRPr lang="en-US" sz="2400" dirty="0">
              <a:solidFill>
                <a:srgbClr val="1F2F51"/>
              </a:solidFill>
              <a:ea typeface="ＭＳ Ｐゴシック"/>
              <a:cs typeface="Arial"/>
            </a:endParaRPr>
          </a:p>
          <a:p>
            <a:pPr marL="971550" lvl="3" indent="-285750">
              <a:spcBef>
                <a:spcPts val="0"/>
              </a:spcBef>
              <a:spcAft>
                <a:spcPts val="600"/>
              </a:spcAft>
              <a:buFont typeface="Courier New,monospace" panose="020B0604020202020204" pitchFamily="34" charset="0"/>
              <a:buChar char="o"/>
            </a:pPr>
            <a:r>
              <a:rPr lang="en-US" dirty="0">
                <a:solidFill>
                  <a:srgbClr val="1F2F51"/>
                </a:solidFill>
                <a:ea typeface="ＭＳ Ｐゴシック"/>
                <a:cs typeface="Arial"/>
              </a:rPr>
              <a:t>Increased</a:t>
            </a:r>
            <a:r>
              <a:rPr lang="en-US" dirty="0">
                <a:ea typeface="ＭＳ Ｐゴシック"/>
                <a:cs typeface="Arial"/>
              </a:rPr>
              <a:t> market volatility expected as inflation and employment data is analyzed</a:t>
            </a:r>
            <a:r>
              <a:rPr lang="en-US" sz="1000" dirty="0">
                <a:solidFill>
                  <a:srgbClr val="1F3051"/>
                </a:solidFill>
                <a:ea typeface="ＭＳ Ｐゴシック"/>
                <a:cs typeface="Arial"/>
              </a:rPr>
              <a:t>        </a:t>
            </a:r>
            <a:endParaRPr lang="en-US" sz="1000" dirty="0">
              <a:solidFill>
                <a:srgbClr val="1F2F51"/>
              </a:solidFill>
              <a:cs typeface="Arial"/>
            </a:endParaRPr>
          </a:p>
          <a:p>
            <a:pPr lvl="2">
              <a:spcAft>
                <a:spcPts val="600"/>
              </a:spcAft>
            </a:pPr>
            <a:r>
              <a:rPr lang="en-US" sz="2400" dirty="0">
                <a:solidFill>
                  <a:srgbClr val="1F3051"/>
                </a:solidFill>
                <a:ea typeface="ＭＳ Ｐゴシック"/>
                <a:cs typeface="Arial"/>
              </a:rPr>
              <a:t>Continuing to monitor market movements and adjust the portfolio to minimize risk and maximize returns</a:t>
            </a:r>
          </a:p>
          <a:p>
            <a:pPr marL="228600" lvl="2" indent="0">
              <a:spcAft>
                <a:spcPts val="600"/>
              </a:spcAft>
              <a:buNone/>
            </a:pPr>
            <a:endParaRPr lang="en-US" sz="1000" dirty="0">
              <a:solidFill>
                <a:srgbClr val="1F3051"/>
              </a:solidFill>
              <a:ea typeface="ＭＳ Ｐゴシック"/>
              <a:cs typeface="Arial"/>
            </a:endParaRPr>
          </a:p>
          <a:p>
            <a:pPr lvl="2">
              <a:spcAft>
                <a:spcPts val="600"/>
              </a:spcAft>
            </a:pPr>
            <a:r>
              <a:rPr lang="en-US" sz="2400" dirty="0">
                <a:solidFill>
                  <a:srgbClr val="1F3051"/>
                </a:solidFill>
                <a:ea typeface="ＭＳ Ｐゴシック"/>
                <a:cs typeface="Arial"/>
              </a:rPr>
              <a:t>Beginning the process to obtain additional federal loans of ~$500 million</a:t>
            </a:r>
          </a:p>
        </p:txBody>
      </p:sp>
    </p:spTree>
    <p:extLst>
      <p:ext uri="{BB962C8B-B14F-4D97-AF65-F5344CB8AC3E}">
        <p14:creationId xmlns:p14="http://schemas.microsoft.com/office/powerpoint/2010/main" val="15639021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4FBC5A-7116-4834-85B6-875E26CC24E8}"/>
              </a:ext>
            </a:extLst>
          </p:cNvPr>
          <p:cNvSpPr>
            <a:spLocks noGrp="1"/>
          </p:cNvSpPr>
          <p:nvPr>
            <p:ph type="body" sz="quarter" idx="11"/>
          </p:nvPr>
        </p:nvSpPr>
        <p:spPr/>
        <p:txBody>
          <a:bodyPr/>
          <a:lstStyle/>
          <a:p>
            <a:r>
              <a:rPr lang="en-US"/>
              <a:t>Other Finance Updates</a:t>
            </a:r>
          </a:p>
          <a:p>
            <a:endParaRPr lang="en-US"/>
          </a:p>
        </p:txBody>
      </p:sp>
    </p:spTree>
    <p:extLst>
      <p:ext uri="{BB962C8B-B14F-4D97-AF65-F5344CB8AC3E}">
        <p14:creationId xmlns:p14="http://schemas.microsoft.com/office/powerpoint/2010/main" val="40038526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lIns="91440" tIns="45720" rIns="91440" bIns="45720" anchor="t"/>
          <a:lstStyle/>
          <a:p>
            <a:r>
              <a:rPr lang="en-US">
                <a:solidFill>
                  <a:srgbClr val="1F3051"/>
                </a:solidFill>
                <a:ea typeface="ＭＳ Ｐゴシック"/>
              </a:rPr>
              <a:t>Enterprise Risk Management</a:t>
            </a:r>
            <a:endParaRPr lang="en-US">
              <a:solidFill>
                <a:srgbClr val="1F3051"/>
              </a:solidFill>
            </a:endParaRPr>
          </a:p>
        </p:txBody>
      </p:sp>
      <p:sp>
        <p:nvSpPr>
          <p:cNvPr id="4" name="Text Placeholder 3"/>
          <p:cNvSpPr>
            <a:spLocks noGrp="1"/>
          </p:cNvSpPr>
          <p:nvPr>
            <p:ph type="body" sz="quarter" idx="11"/>
          </p:nvPr>
        </p:nvSpPr>
        <p:spPr>
          <a:xfrm>
            <a:off x="628650" y="990022"/>
            <a:ext cx="8118186" cy="3351068"/>
          </a:xfrm>
        </p:spPr>
        <p:txBody>
          <a:bodyPr lIns="91440" tIns="45720" rIns="91440" bIns="45720" anchor="t"/>
          <a:lstStyle/>
          <a:p>
            <a:pPr lvl="1">
              <a:lnSpc>
                <a:spcPct val="114000"/>
              </a:lnSpc>
            </a:pPr>
            <a:r>
              <a:rPr lang="en-US" sz="2400">
                <a:ea typeface="ＭＳ Ｐゴシック"/>
              </a:rPr>
              <a:t>Foundational activities are underway to proactively create Agency level risk management</a:t>
            </a:r>
            <a:endParaRPr lang="en-US" sz="2400">
              <a:cs typeface="Arial"/>
            </a:endParaRPr>
          </a:p>
          <a:p>
            <a:pPr lvl="1">
              <a:lnSpc>
                <a:spcPct val="113999"/>
              </a:lnSpc>
            </a:pPr>
            <a:endParaRPr lang="en-US" sz="1800">
              <a:ea typeface="ＭＳ Ｐゴシック"/>
            </a:endParaRPr>
          </a:p>
          <a:p>
            <a:pPr lvl="1">
              <a:lnSpc>
                <a:spcPct val="113999"/>
              </a:lnSpc>
            </a:pPr>
            <a:r>
              <a:rPr lang="en-US" sz="2400">
                <a:ea typeface="ＭＳ Ｐゴシック"/>
              </a:rPr>
              <a:t>Moving to an Agency level aggregation and awareness of risks</a:t>
            </a:r>
            <a:endParaRPr lang="en-US" sz="2400">
              <a:cs typeface="Arial"/>
            </a:endParaRPr>
          </a:p>
          <a:p>
            <a:pPr marL="0" lvl="1" indent="0">
              <a:lnSpc>
                <a:spcPct val="113999"/>
              </a:lnSpc>
              <a:buNone/>
            </a:pPr>
            <a:endParaRPr lang="en-US" sz="1800">
              <a:ea typeface="ＭＳ Ｐゴシック"/>
              <a:cs typeface="Arial"/>
            </a:endParaRPr>
          </a:p>
          <a:p>
            <a:pPr lvl="1">
              <a:spcAft>
                <a:spcPts val="1200"/>
              </a:spcAft>
            </a:pPr>
            <a:r>
              <a:rPr lang="en-US" sz="2400">
                <a:ea typeface="ＭＳ Ｐゴシック"/>
              </a:rPr>
              <a:t>Working to meet ISO standards, focus internal audit efforts, and allocate budget dollars</a:t>
            </a:r>
            <a:endParaRPr lang="en-US" sz="2400">
              <a:cs typeface="Arial"/>
            </a:endParaRPr>
          </a:p>
          <a:p>
            <a:pPr lvl="1">
              <a:lnSpc>
                <a:spcPct val="114000"/>
              </a:lnSpc>
            </a:pPr>
            <a:endParaRPr lang="en-US" sz="2400"/>
          </a:p>
        </p:txBody>
      </p:sp>
    </p:spTree>
    <p:extLst>
      <p:ext uri="{BB962C8B-B14F-4D97-AF65-F5344CB8AC3E}">
        <p14:creationId xmlns:p14="http://schemas.microsoft.com/office/powerpoint/2010/main" val="21741276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solidFill>
                  <a:srgbClr val="1F3051"/>
                </a:solidFill>
              </a:rPr>
              <a:t>Shared Business Planning Goal</a:t>
            </a:r>
          </a:p>
        </p:txBody>
      </p:sp>
      <p:sp>
        <p:nvSpPr>
          <p:cNvPr id="4" name="Text Placeholder 3"/>
          <p:cNvSpPr>
            <a:spLocks noGrp="1"/>
          </p:cNvSpPr>
          <p:nvPr>
            <p:ph type="body" sz="quarter" idx="11"/>
          </p:nvPr>
        </p:nvSpPr>
        <p:spPr>
          <a:xfrm>
            <a:off x="628650" y="1110095"/>
            <a:ext cx="8118186" cy="3351068"/>
          </a:xfrm>
        </p:spPr>
        <p:txBody>
          <a:bodyPr/>
          <a:lstStyle/>
          <a:p>
            <a:pPr lvl="1">
              <a:lnSpc>
                <a:spcPct val="114000"/>
              </a:lnSpc>
            </a:pPr>
            <a:r>
              <a:rPr lang="en-US" sz="2400"/>
              <a:t>Improve quality and efficiency of agency-wide planning</a:t>
            </a:r>
          </a:p>
          <a:p>
            <a:pPr lvl="1">
              <a:lnSpc>
                <a:spcPct val="114000"/>
              </a:lnSpc>
            </a:pPr>
            <a:endParaRPr lang="en-US" sz="2400"/>
          </a:p>
          <a:p>
            <a:pPr lvl="1">
              <a:lnSpc>
                <a:spcPct val="114000"/>
              </a:lnSpc>
            </a:pPr>
            <a:r>
              <a:rPr lang="en-US" sz="2400"/>
              <a:t>Time savings by integrating and aligning processes.</a:t>
            </a:r>
          </a:p>
          <a:p>
            <a:pPr lvl="1">
              <a:lnSpc>
                <a:spcPct val="114000"/>
              </a:lnSpc>
            </a:pPr>
            <a:endParaRPr lang="en-US" sz="2400"/>
          </a:p>
          <a:p>
            <a:pPr lvl="1">
              <a:spcAft>
                <a:spcPts val="1200"/>
              </a:spcAft>
            </a:pPr>
            <a:r>
              <a:rPr lang="en-US" sz="2400"/>
              <a:t>Shared understanding for improved partnerships to achieve </a:t>
            </a:r>
            <a:r>
              <a:rPr lang="en-US" sz="2400" i="1"/>
              <a:t>One ST</a:t>
            </a:r>
          </a:p>
          <a:p>
            <a:pPr lvl="1">
              <a:spcAft>
                <a:spcPts val="1200"/>
              </a:spcAft>
            </a:pPr>
            <a:r>
              <a:rPr lang="en-US" sz="2400"/>
              <a:t>Enhanced communication and collaboration</a:t>
            </a:r>
          </a:p>
          <a:p>
            <a:pPr lvl="1">
              <a:lnSpc>
                <a:spcPct val="114000"/>
              </a:lnSpc>
            </a:pPr>
            <a:endParaRPr lang="en-US" sz="2400"/>
          </a:p>
        </p:txBody>
      </p:sp>
    </p:spTree>
    <p:extLst>
      <p:ext uri="{BB962C8B-B14F-4D97-AF65-F5344CB8AC3E}">
        <p14:creationId xmlns:p14="http://schemas.microsoft.com/office/powerpoint/2010/main" val="24802520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7405D49B-DBC2-43B9-A5FE-E8C5A96703B5}"/>
              </a:ext>
            </a:extLst>
          </p:cNvPr>
          <p:cNvGraphicFramePr/>
          <p:nvPr>
            <p:extLst>
              <p:ext uri="{D42A27DB-BD31-4B8C-83A1-F6EECF244321}">
                <p14:modId xmlns:p14="http://schemas.microsoft.com/office/powerpoint/2010/main" val="1152638507"/>
              </p:ext>
            </p:extLst>
          </p:nvPr>
        </p:nvGraphicFramePr>
        <p:xfrm>
          <a:off x="1524000" y="133350"/>
          <a:ext cx="7620000" cy="44957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a:extLst>
              <a:ext uri="{FF2B5EF4-FFF2-40B4-BE49-F238E27FC236}">
                <a16:creationId xmlns:a16="http://schemas.microsoft.com/office/drawing/2014/main" id="{AC7E80EB-8787-4FDB-BB61-4C66A1FFFA50}"/>
              </a:ext>
            </a:extLst>
          </p:cNvPr>
          <p:cNvSpPr>
            <a:spLocks noGrp="1"/>
          </p:cNvSpPr>
          <p:nvPr>
            <p:ph type="title"/>
          </p:nvPr>
        </p:nvSpPr>
        <p:spPr>
          <a:xfrm>
            <a:off x="381000" y="438150"/>
            <a:ext cx="2266950" cy="1676400"/>
          </a:xfrm>
        </p:spPr>
        <p:txBody>
          <a:bodyPr/>
          <a:lstStyle/>
          <a:p>
            <a:r>
              <a:rPr lang="en-US" dirty="0">
                <a:solidFill>
                  <a:srgbClr val="1F3051"/>
                </a:solidFill>
              </a:rPr>
              <a:t>Shared Business Planning </a:t>
            </a:r>
            <a:r>
              <a:rPr lang="en-US" dirty="0">
                <a:solidFill>
                  <a:schemeClr val="accent6"/>
                </a:solidFill>
              </a:rPr>
              <a:t>Cycle</a:t>
            </a:r>
          </a:p>
        </p:txBody>
      </p:sp>
      <p:graphicFrame>
        <p:nvGraphicFramePr>
          <p:cNvPr id="5" name="Diagram 4">
            <a:extLst>
              <a:ext uri="{FF2B5EF4-FFF2-40B4-BE49-F238E27FC236}">
                <a16:creationId xmlns:a16="http://schemas.microsoft.com/office/drawing/2014/main" id="{E0A661D8-7663-4133-8BAD-1A3627F3DDF2}"/>
              </a:ext>
            </a:extLst>
          </p:cNvPr>
          <p:cNvGraphicFramePr/>
          <p:nvPr/>
        </p:nvGraphicFramePr>
        <p:xfrm>
          <a:off x="3581400" y="1200150"/>
          <a:ext cx="3289218" cy="228957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6" name="Rectangle 5">
            <a:extLst>
              <a:ext uri="{FF2B5EF4-FFF2-40B4-BE49-F238E27FC236}">
                <a16:creationId xmlns:a16="http://schemas.microsoft.com/office/drawing/2014/main" id="{F3FEF0F6-1298-460C-B5EB-8165CF0DF9DC}"/>
              </a:ext>
            </a:extLst>
          </p:cNvPr>
          <p:cNvSpPr/>
          <p:nvPr/>
        </p:nvSpPr>
        <p:spPr>
          <a:xfrm>
            <a:off x="3694671" y="3943350"/>
            <a:ext cx="985606" cy="41858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793147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411381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ST agency template 2017">
  <a:themeElements>
    <a:clrScheme name="Agency PPT theme colors 1">
      <a:dk1>
        <a:srgbClr val="1F2F51"/>
      </a:dk1>
      <a:lt1>
        <a:srgbClr val="FFFFFF"/>
      </a:lt1>
      <a:dk2>
        <a:srgbClr val="1F2F51"/>
      </a:dk2>
      <a:lt2>
        <a:srgbClr val="4FBFC8"/>
      </a:lt2>
      <a:accent1>
        <a:srgbClr val="F3A230"/>
      </a:accent1>
      <a:accent2>
        <a:srgbClr val="5FB47E"/>
      </a:accent2>
      <a:accent3>
        <a:srgbClr val="3583AE"/>
      </a:accent3>
      <a:accent4>
        <a:srgbClr val="366E5F"/>
      </a:accent4>
      <a:accent5>
        <a:srgbClr val="379BAE"/>
      </a:accent5>
      <a:accent6>
        <a:srgbClr val="A5A5A5"/>
      </a:accent6>
      <a:hlink>
        <a:srgbClr val="FFAB34"/>
      </a:hlink>
      <a:folHlink>
        <a:srgbClr val="F4A33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gency-presentation-template_201901_tips.potx [Read-Only]" id="{5A35AFB5-44F6-4C5D-B4B2-41AD53DAB156}" vid="{9860AA5D-263C-4083-9885-04046758E086}"/>
    </a:ext>
  </a:extLst>
</a:theme>
</file>

<file path=ppt/theme/theme2.xml><?xml version="1.0" encoding="utf-8"?>
<a:theme xmlns:a="http://schemas.openxmlformats.org/drawingml/2006/main" name="1_ST agency template 2017">
  <a:themeElements>
    <a:clrScheme name="ST Brand">
      <a:dk1>
        <a:sysClr val="windowText" lastClr="000000"/>
      </a:dk1>
      <a:lt1>
        <a:sysClr val="window" lastClr="FFFFFF"/>
      </a:lt1>
      <a:dk2>
        <a:srgbClr val="000000"/>
      </a:dk2>
      <a:lt2>
        <a:srgbClr val="FFFFFF"/>
      </a:lt2>
      <a:accent1>
        <a:srgbClr val="002E6D"/>
      </a:accent1>
      <a:accent2>
        <a:srgbClr val="006852"/>
      </a:accent2>
      <a:accent3>
        <a:srgbClr val="0091B3"/>
      </a:accent3>
      <a:accent4>
        <a:srgbClr val="007297"/>
      </a:accent4>
      <a:accent5>
        <a:srgbClr val="FF5200"/>
      </a:accent5>
      <a:accent6>
        <a:srgbClr val="F38B00"/>
      </a:accent6>
      <a:hlink>
        <a:srgbClr val="E51A92"/>
      </a:hlink>
      <a:folHlink>
        <a:srgbClr val="78787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T_agency-presentation-template_2021" id="{4ADFF8F8-BAEF-4E43-8126-D017BA9810AE}" vid="{CB987FBA-6068-444A-9C7C-F61F9F00729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Final xmlns="7723d88b-aecd-4d62-9614-c429aa84638e">true</Final>
    <Collection xmlns="7723d88b-aecd-4d62-9614-c429aa84638e">PRDA</Collection>
    <MeetingDate1 xmlns="7723d88b-aecd-4d62-9614-c429aa84638e">2022-12-15T08:00:00+00:00</MeetingDate1>
    <MeetingDate4 xmlns="7723d88b-aecd-4d62-9614-c429aa84638e" xsi:nil="true"/>
    <MeetingType2 xmlns="7723d88b-aecd-4d62-9614-c429aa84638e" xsi:nil="true"/>
    <DocumentSummaryDescription xmlns="7723d88b-aecd-4d62-9614-c429aa84638e" xsi:nil="true"/>
    <MeetingDate2 xmlns="7723d88b-aecd-4d62-9614-c429aa84638e" xsi:nil="true"/>
    <MeetingType3 xmlns="7723d88b-aecd-4d62-9614-c429aa84638e" xsi:nil="true"/>
    <RetentionDesignation xmlns="7723d88b-aecd-4d62-9614-c429aa84638e">Archival</RetentionDesignation>
    <Public xmlns="7723d88b-aecd-4d62-9614-c429aa84638e">true</Public>
    <MeetingDate3 xmlns="7723d88b-aecd-4d62-9614-c429aa84638e" xsi:nil="true"/>
    <MeetingType4 xmlns="7723d88b-aecd-4d62-9614-c429aa84638e" xsi:nil="true"/>
    <RetentionTriggerDate xmlns="7723d88b-aecd-4d62-9614-c429aa84638e">No longer needed</RetentionTriggerDate>
    <PublishedDate1 xmlns="7723d88b-aecd-4d62-9614-c429aa84638e">2022-12-15T08:00:00+00:00</PublishedDate1>
    <RecordOwner xmlns="7723d88b-aecd-4d62-9614-c429aa84638e">Board Administration</RecordOwner>
    <DocumentAdditionalInformation xmlns="7723d88b-aecd-4d62-9614-c429aa84638e" xsi:nil="true"/>
    <Display xmlns="7723d88b-aecd-4d62-9614-c429aa84638e">true</Display>
    <RetentionTimePeriod xmlns="7723d88b-aecd-4d62-9614-c429aa84638e">6 yrs</RetentionTimePeriod>
    <DispositionAction xmlns="7723d88b-aecd-4d62-9614-c429aa84638e">Preserve</DispositionAction>
    <MeetingType1 xmlns="7723d88b-aecd-4d62-9614-c429aa84638e">Finance and Audit Committee</MeetingType1>
    <DanNumber xmlns="7723d88b-aecd-4d62-9614-c429aa84638e">GS2011-175</DanNumber>
    <DanTitle xmlns="7723d88b-aecd-4d62-9614-c429aa84638e">Meetings – Governing/Executive</DanTitle>
    <DataClassification xmlns="7723d88b-aecd-4d62-9614-c429aa84638e">Unrestricted</DataClassification>
    <DocumentNumber xmlns="7723d88b-aecd-4d62-9614-c429aa84638e" xsi:nil="true"/>
    <SubProjectNumber xmlns="7723d88b-aecd-4d62-9614-c429aa84638e" xsi:nil="true"/>
    <BoardActionSecondaryCategory xmlns="7723d88b-aecd-4d62-9614-c429aa84638e" xsi:nil="true"/>
    <DepartmentFunction xmlns="7723d88b-aecd-4d62-9614-c429aa84638e">Finance</DepartmentFunction>
    <Subarea xmlns="7723d88b-aecd-4d62-9614-c429aa84638e" xsi:nil="true"/>
    <ProjectName2 xmlns="7723d88b-aecd-4d62-9614-c429aa84638e" xsi:nil="true"/>
    <ProjectName5 xmlns="7723d88b-aecd-4d62-9614-c429aa84638e" xsi:nil="true"/>
    <ProcurementNumber xmlns="7723d88b-aecd-4d62-9614-c429aa84638e" xsi:nil="true"/>
    <ProjectNumber2 xmlns="7723d88b-aecd-4d62-9614-c429aa84638e" xsi:nil="true"/>
    <SubProjectName5 xmlns="7723d88b-aecd-4d62-9614-c429aa84638e" xsi:nil="true"/>
    <RecordNumber xmlns="7723d88b-aecd-4d62-9614-c429aa84638e" xsi:nil="true"/>
    <SubProjectName xmlns="7723d88b-aecd-4d62-9614-c429aa84638e" xsi:nil="true"/>
    <SubProjectName4 xmlns="7723d88b-aecd-4d62-9614-c429aa84638e" xsi:nil="true"/>
    <ProjectName4 xmlns="7723d88b-aecd-4d62-9614-c429aa84638e" xsi:nil="true"/>
    <ProjectNumber3 xmlns="7723d88b-aecd-4d62-9614-c429aa84638e" xsi:nil="true"/>
    <TransitMode xmlns="7723d88b-aecd-4d62-9614-c429aa84638e" xsi:nil="true"/>
    <SubProjectName3 xmlns="7723d88b-aecd-4d62-9614-c429aa84638e" xsi:nil="true"/>
    <SubProjectNumber2 xmlns="7723d88b-aecd-4d62-9614-c429aa84638e" xsi:nil="true"/>
    <SubProjectName2 xmlns="7723d88b-aecd-4d62-9614-c429aa84638e" xsi:nil="true"/>
    <SubProjectNumber3 xmlns="7723d88b-aecd-4d62-9614-c429aa84638e" xsi:nil="true"/>
    <BoardActionPrimaryCategory xmlns="7723d88b-aecd-4d62-9614-c429aa84638e" xsi:nil="true"/>
    <SubProjectNumber4 xmlns="7723d88b-aecd-4d62-9614-c429aa84638e" xsi:nil="true"/>
    <SubProjectNumber5 xmlns="7723d88b-aecd-4d62-9614-c429aa84638e" xsi:nil="true"/>
    <KeyContactStaffLead xmlns="7723d88b-aecd-4d62-9614-c429aa84638e">Ryan Fisher</KeyContactStaffLead>
    <ProjectNumber xmlns="7723d88b-aecd-4d62-9614-c429aa84638e" xsi:nil="true"/>
    <ProjectNumber4 xmlns="7723d88b-aecd-4d62-9614-c429aa84638e" xsi:nil="true"/>
    <ProjectName xmlns="7723d88b-aecd-4d62-9614-c429aa84638e" xsi:nil="true"/>
    <ProjectName3 xmlns="7723d88b-aecd-4d62-9614-c429aa84638e" xsi:nil="true"/>
    <ProjectNumber5 xmlns="7723d88b-aecd-4d62-9614-c429aa84638e" xsi:nil="true"/>
    <ActiveLibraryURL xmlns="3eaacd3a-c4ca-47b7-bf42-4fc6b6011408" xsi:nil="true"/>
    <PRDA_x0023_ xmlns="3eaacd3a-c4ca-47b7-bf42-4fc6b6011408" xsi:nil="true"/>
    <TaxCatchAll xmlns="c6b6fa1d-1a0a-4367-bc8e-8a0985d476e0" xsi:nil="true"/>
    <lcf76f155ced4ddcb4097134ff3c332f xmlns="3eaacd3a-c4ca-47b7-bf42-4fc6b6011408" xsi:nil="true"/>
    <SubProjectName10 xmlns="7723d88b-aecd-4d62-9614-c429aa84638e" xsi:nil="true"/>
    <ProjectName8 xmlns="7723d88b-aecd-4d62-9614-c429aa84638e" xsi:nil="true"/>
    <SubProjectName7 xmlns="7723d88b-aecd-4d62-9614-c429aa84638e" xsi:nil="true"/>
    <SubProjectName6 xmlns="7723d88b-aecd-4d62-9614-c429aa84638e" xsi:nil="true"/>
    <ProjectName10 xmlns="7723d88b-aecd-4d62-9614-c429aa84638e" xsi:nil="true"/>
    <ProjectName7 xmlns="7723d88b-aecd-4d62-9614-c429aa84638e" xsi:nil="true"/>
    <SubProjectName9 xmlns="7723d88b-aecd-4d62-9614-c429aa84638e" xsi:nil="true"/>
    <SubProjectName8 xmlns="7723d88b-aecd-4d62-9614-c429aa84638e" xsi:nil="true"/>
    <ProjectName6 xmlns="7723d88b-aecd-4d62-9614-c429aa84638e" xsi:nil="true"/>
    <ProjectName9 xmlns="7723d88b-aecd-4d62-9614-c429aa84638e" xsi:nil="true"/>
    <AttachmentValue xmlns="3eaacd3a-c4ca-47b7-bf42-4fc6b6011408" xsi:nil="true"/>
    <Content_x0020_Type_x0020_Text xmlns="3eaacd3a-c4ca-47b7-bf42-4fc6b6011408">Presentations</Content_x0020_Type_x0020_Text>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Presentations" ma:contentTypeID="0x010100289001A237C67D43B0F4AA263C333D63020008738C0EA953C44186DBE65865448549" ma:contentTypeVersion="34" ma:contentTypeDescription="" ma:contentTypeScope="" ma:versionID="d2c9037f917263f3f78ecbbbd59473f3">
  <xsd:schema xmlns:xsd="http://www.w3.org/2001/XMLSchema" xmlns:xs="http://www.w3.org/2001/XMLSchema" xmlns:p="http://schemas.microsoft.com/office/2006/metadata/properties" xmlns:ns2="7723d88b-aecd-4d62-9614-c429aa84638e" xmlns:ns3="3eaacd3a-c4ca-47b7-bf42-4fc6b6011408" xmlns:ns4="c6b6fa1d-1a0a-4367-bc8e-8a0985d476e0" targetNamespace="http://schemas.microsoft.com/office/2006/metadata/properties" ma:root="true" ma:fieldsID="7ffb154a5b19c8b55f76e6f8b32ad426" ns2:_="" ns3:_="" ns4:_="">
    <xsd:import namespace="7723d88b-aecd-4d62-9614-c429aa84638e"/>
    <xsd:import namespace="3eaacd3a-c4ca-47b7-bf42-4fc6b6011408"/>
    <xsd:import namespace="c6b6fa1d-1a0a-4367-bc8e-8a0985d476e0"/>
    <xsd:element name="properties">
      <xsd:complexType>
        <xsd:sequence>
          <xsd:element name="documentManagement">
            <xsd:complexType>
              <xsd:all>
                <xsd:element ref="ns2:Collection" minOccurs="0"/>
                <xsd:element ref="ns2:DanNumber" minOccurs="0"/>
                <xsd:element ref="ns2:DanTitle" minOccurs="0"/>
                <xsd:element ref="ns2:DataClassification" minOccurs="0"/>
                <xsd:element ref="ns2:DispositionAction" minOccurs="0"/>
                <xsd:element ref="ns2:MeetingDate1" minOccurs="0"/>
                <xsd:element ref="ns2:MeetingDate2" minOccurs="0"/>
                <xsd:element ref="ns2:MeetingDate3" minOccurs="0"/>
                <xsd:element ref="ns2:MeetingDate4" minOccurs="0"/>
                <xsd:element ref="ns2:MeetingType1" minOccurs="0"/>
                <xsd:element ref="ns2:MeetingType2" minOccurs="0"/>
                <xsd:element ref="ns2:MeetingType3" minOccurs="0"/>
                <xsd:element ref="ns2:MeetingType4" minOccurs="0"/>
                <xsd:element ref="ns2:RecordOwner" minOccurs="0"/>
                <xsd:element ref="ns2:RetentionDesignation" minOccurs="0"/>
                <xsd:element ref="ns2:RetentionTimePeriod" minOccurs="0"/>
                <xsd:element ref="ns2:RetentionTriggerDate" minOccurs="0"/>
                <xsd:element ref="ns2:BoardActionPrimaryCategory" minOccurs="0"/>
                <xsd:element ref="ns2:BoardActionSecondaryCategory" minOccurs="0"/>
                <xsd:element ref="ns2:DepartmentFunction" minOccurs="0"/>
                <xsd:element ref="ns2:DocumentAdditionalInformation" minOccurs="0"/>
                <xsd:element ref="ns2:DocumentNumber" minOccurs="0"/>
                <xsd:element ref="ns2:DocumentSummaryDescription" minOccurs="0"/>
                <xsd:element ref="ns2:KeyContactStaffLead" minOccurs="0"/>
                <xsd:element ref="ns2:ProcurementNumber" minOccurs="0"/>
                <xsd:element ref="ns2:ProjectName" minOccurs="0"/>
                <xsd:element ref="ns2:ProjectNumber" minOccurs="0"/>
                <xsd:element ref="ns2:PublishedDate1" minOccurs="0"/>
                <xsd:element ref="ns2:RecordNumber" minOccurs="0"/>
                <xsd:element ref="ns2:Subarea" minOccurs="0"/>
                <xsd:element ref="ns2:SubProjectName" minOccurs="0"/>
                <xsd:element ref="ns2:SubProjectNumber" minOccurs="0"/>
                <xsd:element ref="ns2:TransitMode" minOccurs="0"/>
                <xsd:element ref="ns2:Public" minOccurs="0"/>
                <xsd:element ref="ns2:Display" minOccurs="0"/>
                <xsd:element ref="ns2:Final" minOccurs="0"/>
                <xsd:element ref="ns2:ProjectName2" minOccurs="0"/>
                <xsd:element ref="ns2:ProjectName3" minOccurs="0"/>
                <xsd:element ref="ns2:ProjectName4" minOccurs="0"/>
                <xsd:element ref="ns2:ProjectName5" minOccurs="0"/>
                <xsd:element ref="ns2:ProjectNumber2" minOccurs="0"/>
                <xsd:element ref="ns2:ProjectNumber3" minOccurs="0"/>
                <xsd:element ref="ns2:ProjectNumber4" minOccurs="0"/>
                <xsd:element ref="ns2:ProjectNumber5" minOccurs="0"/>
                <xsd:element ref="ns2:SubProjectName2" minOccurs="0"/>
                <xsd:element ref="ns2:SubProjectName3" minOccurs="0"/>
                <xsd:element ref="ns2:SubProjectName4" minOccurs="0"/>
                <xsd:element ref="ns2:SubProjectName5" minOccurs="0"/>
                <xsd:element ref="ns2:SubProjectNumber2" minOccurs="0"/>
                <xsd:element ref="ns2:SubProjectNumber3" minOccurs="0"/>
                <xsd:element ref="ns2:SubProjectNumber4" minOccurs="0"/>
                <xsd:element ref="ns2:SubProjectNumber5" minOccurs="0"/>
                <xsd:element ref="ns3:ActiveLibraryURL" minOccurs="0"/>
                <xsd:element ref="ns3:PRDA_x0023_" minOccurs="0"/>
                <xsd:element ref="ns3:lcf76f155ced4ddcb4097134ff3c332f" minOccurs="0"/>
                <xsd:element ref="ns4:TaxCatchAll" minOccurs="0"/>
                <xsd:element ref="ns2:ProjectName6" minOccurs="0"/>
                <xsd:element ref="ns2:ProjectName7" minOccurs="0"/>
                <xsd:element ref="ns2:ProjectName8" minOccurs="0"/>
                <xsd:element ref="ns2:ProjectName9" minOccurs="0"/>
                <xsd:element ref="ns2:ProjectName10" minOccurs="0"/>
                <xsd:element ref="ns2:SubProjectName6" minOccurs="0"/>
                <xsd:element ref="ns2:SubProjectName7" minOccurs="0"/>
                <xsd:element ref="ns2:SubProjectName8" minOccurs="0"/>
                <xsd:element ref="ns2:SubProjectName9" minOccurs="0"/>
                <xsd:element ref="ns2:SubProjectName10" minOccurs="0"/>
                <xsd:element ref="ns3:AttachmentValue" minOccurs="0"/>
                <xsd:element ref="ns3:Content_x0020_Type_x0020_Tex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723d88b-aecd-4d62-9614-c429aa84638e" elementFormDefault="qualified">
    <xsd:import namespace="http://schemas.microsoft.com/office/2006/documentManagement/types"/>
    <xsd:import namespace="http://schemas.microsoft.com/office/infopath/2007/PartnerControls"/>
    <xsd:element name="Collection" ma:index="8" nillable="true" ma:displayName="Collection" ma:internalName="Collection">
      <xsd:simpleType>
        <xsd:restriction base="dms:Text">
          <xsd:maxLength value="255"/>
        </xsd:restriction>
      </xsd:simpleType>
    </xsd:element>
    <xsd:element name="DanNumber" ma:index="9" nillable="true" ma:displayName="Dan Number" ma:internalName="DanNumber">
      <xsd:simpleType>
        <xsd:restriction base="dms:Text">
          <xsd:maxLength value="255"/>
        </xsd:restriction>
      </xsd:simpleType>
    </xsd:element>
    <xsd:element name="DanTitle" ma:index="10" nillable="true" ma:displayName="Dan Title" ma:internalName="DanTitle">
      <xsd:simpleType>
        <xsd:restriction base="dms:Text">
          <xsd:maxLength value="255"/>
        </xsd:restriction>
      </xsd:simpleType>
    </xsd:element>
    <xsd:element name="DataClassification" ma:index="11" nillable="true" ma:displayName="Data Classification" ma:internalName="DataClassification">
      <xsd:simpleType>
        <xsd:restriction base="dms:Text">
          <xsd:maxLength value="255"/>
        </xsd:restriction>
      </xsd:simpleType>
    </xsd:element>
    <xsd:element name="DispositionAction" ma:index="12" nillable="true" ma:displayName="Disposition Action" ma:internalName="DispositionAction">
      <xsd:simpleType>
        <xsd:restriction base="dms:Text">
          <xsd:maxLength value="255"/>
        </xsd:restriction>
      </xsd:simpleType>
    </xsd:element>
    <xsd:element name="MeetingDate1" ma:index="13" nillable="true" ma:displayName="Meeting Date 1" ma:format="DateOnly" ma:internalName="MeetingDate1">
      <xsd:simpleType>
        <xsd:restriction base="dms:DateTime"/>
      </xsd:simpleType>
    </xsd:element>
    <xsd:element name="MeetingDate2" ma:index="14" nillable="true" ma:displayName="Meeting Date 2" ma:format="DateOnly" ma:internalName="MeetingDate2">
      <xsd:simpleType>
        <xsd:restriction base="dms:DateTime"/>
      </xsd:simpleType>
    </xsd:element>
    <xsd:element name="MeetingDate3" ma:index="15" nillable="true" ma:displayName="Meeting Date 3" ma:format="DateOnly" ma:internalName="MeetingDate3">
      <xsd:simpleType>
        <xsd:restriction base="dms:DateTime"/>
      </xsd:simpleType>
    </xsd:element>
    <xsd:element name="MeetingDate4" ma:index="16" nillable="true" ma:displayName="Meeting Date 4" ma:format="DateOnly" ma:internalName="MeetingDate4">
      <xsd:simpleType>
        <xsd:restriction base="dms:DateTime"/>
      </xsd:simpleType>
    </xsd:element>
    <xsd:element name="MeetingType1" ma:index="17" nillable="true" ma:displayName="Meeting Type 1" ma:internalName="MeetingType1">
      <xsd:simpleType>
        <xsd:restriction base="dms:Text">
          <xsd:maxLength value="255"/>
        </xsd:restriction>
      </xsd:simpleType>
    </xsd:element>
    <xsd:element name="MeetingType2" ma:index="18" nillable="true" ma:displayName="Meeting Type 2" ma:internalName="MeetingType2">
      <xsd:simpleType>
        <xsd:restriction base="dms:Text">
          <xsd:maxLength value="255"/>
        </xsd:restriction>
      </xsd:simpleType>
    </xsd:element>
    <xsd:element name="MeetingType3" ma:index="19" nillable="true" ma:displayName="Meeting Type 3" ma:internalName="MeetingType3">
      <xsd:simpleType>
        <xsd:restriction base="dms:Text">
          <xsd:maxLength value="255"/>
        </xsd:restriction>
      </xsd:simpleType>
    </xsd:element>
    <xsd:element name="MeetingType4" ma:index="20" nillable="true" ma:displayName="Meeting Type 4" ma:internalName="MeetingType4">
      <xsd:simpleType>
        <xsd:restriction base="dms:Text">
          <xsd:maxLength value="255"/>
        </xsd:restriction>
      </xsd:simpleType>
    </xsd:element>
    <xsd:element name="RecordOwner" ma:index="21" nillable="true" ma:displayName="Record Owner" ma:internalName="RecordOwner">
      <xsd:simpleType>
        <xsd:restriction base="dms:Text">
          <xsd:maxLength value="255"/>
        </xsd:restriction>
      </xsd:simpleType>
    </xsd:element>
    <xsd:element name="RetentionDesignation" ma:index="22" nillable="true" ma:displayName="Retention Designation" ma:internalName="RetentionDesignation">
      <xsd:simpleType>
        <xsd:restriction base="dms:Text">
          <xsd:maxLength value="255"/>
        </xsd:restriction>
      </xsd:simpleType>
    </xsd:element>
    <xsd:element name="RetentionTimePeriod" ma:index="23" nillable="true" ma:displayName="Retention Time Period" ma:internalName="RetentionTimePeriod">
      <xsd:simpleType>
        <xsd:restriction base="dms:Text">
          <xsd:maxLength value="255"/>
        </xsd:restriction>
      </xsd:simpleType>
    </xsd:element>
    <xsd:element name="RetentionTriggerDate" ma:index="24" nillable="true" ma:displayName="Retention Trigger Date" ma:internalName="RetentionTriggerDate">
      <xsd:simpleType>
        <xsd:restriction base="dms:Text">
          <xsd:maxLength value="255"/>
        </xsd:restriction>
      </xsd:simpleType>
    </xsd:element>
    <xsd:element name="BoardActionPrimaryCategory" ma:index="25" nillable="true" ma:displayName="Board Action Primary Category" ma:internalName="BoardActionPrimaryCategory">
      <xsd:simpleType>
        <xsd:restriction base="dms:Text">
          <xsd:maxLength value="255"/>
        </xsd:restriction>
      </xsd:simpleType>
    </xsd:element>
    <xsd:element name="BoardActionSecondaryCategory" ma:index="26" nillable="true" ma:displayName="Board Action Secondary Category" ma:internalName="BoardActionSecondaryCategory">
      <xsd:simpleType>
        <xsd:restriction base="dms:Text">
          <xsd:maxLength value="255"/>
        </xsd:restriction>
      </xsd:simpleType>
    </xsd:element>
    <xsd:element name="DepartmentFunction" ma:index="27" nillable="true" ma:displayName="Department/Function" ma:internalName="DepartmentFunction">
      <xsd:simpleType>
        <xsd:restriction base="dms:Text">
          <xsd:maxLength value="255"/>
        </xsd:restriction>
      </xsd:simpleType>
    </xsd:element>
    <xsd:element name="DocumentAdditionalInformation" ma:index="28" nillable="true" ma:displayName="Document Additional Information" ma:internalName="DocumentAdditionalInformation">
      <xsd:simpleType>
        <xsd:restriction base="dms:Note">
          <xsd:maxLength value="255"/>
        </xsd:restriction>
      </xsd:simpleType>
    </xsd:element>
    <xsd:element name="DocumentNumber" ma:index="29" nillable="true" ma:displayName="Document Number" ma:internalName="DocumentNumber">
      <xsd:simpleType>
        <xsd:restriction base="dms:Text">
          <xsd:maxLength value="255"/>
        </xsd:restriction>
      </xsd:simpleType>
    </xsd:element>
    <xsd:element name="DocumentSummaryDescription" ma:index="30" nillable="true" ma:displayName="Document Summary Description" ma:internalName="DocumentSummaryDescription">
      <xsd:simpleType>
        <xsd:restriction base="dms:Note">
          <xsd:maxLength value="255"/>
        </xsd:restriction>
      </xsd:simpleType>
    </xsd:element>
    <xsd:element name="KeyContactStaffLead" ma:index="31" nillable="true" ma:displayName="Key Contact/Staff Lead" ma:internalName="KeyContactStaffLead">
      <xsd:simpleType>
        <xsd:restriction base="dms:Text">
          <xsd:maxLength value="255"/>
        </xsd:restriction>
      </xsd:simpleType>
    </xsd:element>
    <xsd:element name="ProcurementNumber" ma:index="32" nillable="true" ma:displayName="Procurement Number" ma:internalName="ProcurementNumber">
      <xsd:simpleType>
        <xsd:restriction base="dms:Text">
          <xsd:maxLength value="255"/>
        </xsd:restriction>
      </xsd:simpleType>
    </xsd:element>
    <xsd:element name="ProjectName" ma:index="33" nillable="true" ma:displayName="Project Name" ma:indexed="true" ma:internalName="ProjectName">
      <xsd:simpleType>
        <xsd:restriction base="dms:Text">
          <xsd:maxLength value="255"/>
        </xsd:restriction>
      </xsd:simpleType>
    </xsd:element>
    <xsd:element name="ProjectNumber" ma:index="34" nillable="true" ma:displayName="Project Number" ma:internalName="ProjectNumber">
      <xsd:simpleType>
        <xsd:restriction base="dms:Text">
          <xsd:maxLength value="255"/>
        </xsd:restriction>
      </xsd:simpleType>
    </xsd:element>
    <xsd:element name="PublishedDate1" ma:index="35" nillable="true" ma:displayName="Published Date" ma:format="DateOnly" ma:indexed="true" ma:internalName="PublishedDate1">
      <xsd:simpleType>
        <xsd:restriction base="dms:DateTime"/>
      </xsd:simpleType>
    </xsd:element>
    <xsd:element name="RecordNumber" ma:index="36" nillable="true" ma:displayName="Record Number" ma:internalName="RecordNumber">
      <xsd:simpleType>
        <xsd:restriction base="dms:Text">
          <xsd:maxLength value="255"/>
        </xsd:restriction>
      </xsd:simpleType>
    </xsd:element>
    <xsd:element name="Subarea" ma:index="37" nillable="true" ma:displayName="Subarea" ma:internalName="Subarea">
      <xsd:simpleType>
        <xsd:restriction base="dms:Text">
          <xsd:maxLength value="255"/>
        </xsd:restriction>
      </xsd:simpleType>
    </xsd:element>
    <xsd:element name="SubProjectName" ma:index="38" nillable="true" ma:displayName="CUD 1" ma:internalName="SubProjectName">
      <xsd:simpleType>
        <xsd:restriction base="dms:Text">
          <xsd:maxLength value="255"/>
        </xsd:restriction>
      </xsd:simpleType>
    </xsd:element>
    <xsd:element name="SubProjectNumber" ma:index="39" nillable="true" ma:displayName="CUD Number 1" ma:internalName="SubProjectNumber">
      <xsd:simpleType>
        <xsd:restriction base="dms:Text">
          <xsd:maxLength value="255"/>
        </xsd:restriction>
      </xsd:simpleType>
    </xsd:element>
    <xsd:element name="TransitMode" ma:index="40" nillable="true" ma:displayName="Transit Mode" ma:internalName="TransitMode">
      <xsd:simpleType>
        <xsd:restriction base="dms:Text">
          <xsd:maxLength value="255"/>
        </xsd:restriction>
      </xsd:simpleType>
    </xsd:element>
    <xsd:element name="Public" ma:index="41" nillable="true" ma:displayName="Public" ma:default="1" ma:internalName="Public">
      <xsd:simpleType>
        <xsd:restriction base="dms:Boolean"/>
      </xsd:simpleType>
    </xsd:element>
    <xsd:element name="Display" ma:index="42" nillable="true" ma:displayName="Display" ma:default="1" ma:internalName="Display">
      <xsd:simpleType>
        <xsd:restriction base="dms:Boolean"/>
      </xsd:simpleType>
    </xsd:element>
    <xsd:element name="Final" ma:index="43" nillable="true" ma:displayName="Final" ma:default="0" ma:indexed="true" ma:internalName="Final">
      <xsd:simpleType>
        <xsd:restriction base="dms:Boolean"/>
      </xsd:simpleType>
    </xsd:element>
    <xsd:element name="ProjectName2" ma:index="44" nillable="true" ma:displayName="Project Name 2" ma:internalName="ProjectName2">
      <xsd:simpleType>
        <xsd:restriction base="dms:Text">
          <xsd:maxLength value="255"/>
        </xsd:restriction>
      </xsd:simpleType>
    </xsd:element>
    <xsd:element name="ProjectName3" ma:index="45" nillable="true" ma:displayName="Project Name 3" ma:internalName="ProjectName3">
      <xsd:simpleType>
        <xsd:restriction base="dms:Text">
          <xsd:maxLength value="255"/>
        </xsd:restriction>
      </xsd:simpleType>
    </xsd:element>
    <xsd:element name="ProjectName4" ma:index="46" nillable="true" ma:displayName="Project Name 4" ma:internalName="ProjectName4">
      <xsd:simpleType>
        <xsd:restriction base="dms:Text">
          <xsd:maxLength value="255"/>
        </xsd:restriction>
      </xsd:simpleType>
    </xsd:element>
    <xsd:element name="ProjectName5" ma:index="47" nillable="true" ma:displayName="Project Name 5" ma:internalName="ProjectName5">
      <xsd:simpleType>
        <xsd:restriction base="dms:Text">
          <xsd:maxLength value="255"/>
        </xsd:restriction>
      </xsd:simpleType>
    </xsd:element>
    <xsd:element name="ProjectNumber2" ma:index="48" nillable="true" ma:displayName="Project Number 2" ma:internalName="ProjectNumber2">
      <xsd:simpleType>
        <xsd:restriction base="dms:Text">
          <xsd:maxLength value="255"/>
        </xsd:restriction>
      </xsd:simpleType>
    </xsd:element>
    <xsd:element name="ProjectNumber3" ma:index="49" nillable="true" ma:displayName="Project Number 3" ma:internalName="ProjectNumber3">
      <xsd:simpleType>
        <xsd:restriction base="dms:Text">
          <xsd:maxLength value="255"/>
        </xsd:restriction>
      </xsd:simpleType>
    </xsd:element>
    <xsd:element name="ProjectNumber4" ma:index="50" nillable="true" ma:displayName="Project Number 4" ma:internalName="ProjectNumber4">
      <xsd:simpleType>
        <xsd:restriction base="dms:Text">
          <xsd:maxLength value="255"/>
        </xsd:restriction>
      </xsd:simpleType>
    </xsd:element>
    <xsd:element name="ProjectNumber5" ma:index="51" nillable="true" ma:displayName="Project Number 5" ma:internalName="ProjectNumber5">
      <xsd:simpleType>
        <xsd:restriction base="dms:Text">
          <xsd:maxLength value="255"/>
        </xsd:restriction>
      </xsd:simpleType>
    </xsd:element>
    <xsd:element name="SubProjectName2" ma:index="52" nillable="true" ma:displayName="CUD 2" ma:internalName="SubProjectName2">
      <xsd:simpleType>
        <xsd:restriction base="dms:Text">
          <xsd:maxLength value="255"/>
        </xsd:restriction>
      </xsd:simpleType>
    </xsd:element>
    <xsd:element name="SubProjectName3" ma:index="53" nillable="true" ma:displayName="CUD 3" ma:internalName="SubProjectName3">
      <xsd:simpleType>
        <xsd:restriction base="dms:Text">
          <xsd:maxLength value="255"/>
        </xsd:restriction>
      </xsd:simpleType>
    </xsd:element>
    <xsd:element name="SubProjectName4" ma:index="54" nillable="true" ma:displayName="CUD 4" ma:internalName="SubProjectName4">
      <xsd:simpleType>
        <xsd:restriction base="dms:Text">
          <xsd:maxLength value="255"/>
        </xsd:restriction>
      </xsd:simpleType>
    </xsd:element>
    <xsd:element name="SubProjectName5" ma:index="55" nillable="true" ma:displayName="CUD 5" ma:internalName="SubProjectName5">
      <xsd:simpleType>
        <xsd:restriction base="dms:Text">
          <xsd:maxLength value="255"/>
        </xsd:restriction>
      </xsd:simpleType>
    </xsd:element>
    <xsd:element name="SubProjectNumber2" ma:index="56" nillable="true" ma:displayName="CUD Number 2" ma:internalName="SubProjectNumber2">
      <xsd:simpleType>
        <xsd:restriction base="dms:Text">
          <xsd:maxLength value="255"/>
        </xsd:restriction>
      </xsd:simpleType>
    </xsd:element>
    <xsd:element name="SubProjectNumber3" ma:index="57" nillable="true" ma:displayName="CUD Number 3" ma:internalName="SubProjectNumber3">
      <xsd:simpleType>
        <xsd:restriction base="dms:Text">
          <xsd:maxLength value="255"/>
        </xsd:restriction>
      </xsd:simpleType>
    </xsd:element>
    <xsd:element name="SubProjectNumber4" ma:index="58" nillable="true" ma:displayName="CUD Number 4" ma:internalName="SubProjectNumber4">
      <xsd:simpleType>
        <xsd:restriction base="dms:Text">
          <xsd:maxLength value="255"/>
        </xsd:restriction>
      </xsd:simpleType>
    </xsd:element>
    <xsd:element name="SubProjectNumber5" ma:index="59" nillable="true" ma:displayName="CUD Number 5" ma:internalName="SubProjectNumber5">
      <xsd:simpleType>
        <xsd:restriction base="dms:Text">
          <xsd:maxLength value="255"/>
        </xsd:restriction>
      </xsd:simpleType>
    </xsd:element>
    <xsd:element name="ProjectName6" ma:index="64" nillable="true" ma:displayName="Project Name 6" ma:internalName="ProjectName6">
      <xsd:simpleType>
        <xsd:restriction base="dms:Text">
          <xsd:maxLength value="255"/>
        </xsd:restriction>
      </xsd:simpleType>
    </xsd:element>
    <xsd:element name="ProjectName7" ma:index="65" nillable="true" ma:displayName="Project Name 7" ma:internalName="ProjectName7">
      <xsd:simpleType>
        <xsd:restriction base="dms:Text">
          <xsd:maxLength value="255"/>
        </xsd:restriction>
      </xsd:simpleType>
    </xsd:element>
    <xsd:element name="ProjectName8" ma:index="66" nillable="true" ma:displayName="Project Name 8" ma:internalName="ProjectName8">
      <xsd:simpleType>
        <xsd:restriction base="dms:Text">
          <xsd:maxLength value="255"/>
        </xsd:restriction>
      </xsd:simpleType>
    </xsd:element>
    <xsd:element name="ProjectName9" ma:index="67" nillable="true" ma:displayName="Project Name 9" ma:internalName="ProjectName9">
      <xsd:simpleType>
        <xsd:restriction base="dms:Text">
          <xsd:maxLength value="255"/>
        </xsd:restriction>
      </xsd:simpleType>
    </xsd:element>
    <xsd:element name="ProjectName10" ma:index="68" nillable="true" ma:displayName="Project Name 10" ma:internalName="ProjectName10">
      <xsd:simpleType>
        <xsd:restriction base="dms:Text">
          <xsd:maxLength value="255"/>
        </xsd:restriction>
      </xsd:simpleType>
    </xsd:element>
    <xsd:element name="SubProjectName6" ma:index="69" nillable="true" ma:displayName="CUD 6" ma:internalName="SubProjectName6">
      <xsd:simpleType>
        <xsd:restriction base="dms:Text">
          <xsd:maxLength value="255"/>
        </xsd:restriction>
      </xsd:simpleType>
    </xsd:element>
    <xsd:element name="SubProjectName7" ma:index="70" nillable="true" ma:displayName="CUD 7" ma:internalName="SubProjectName7">
      <xsd:simpleType>
        <xsd:restriction base="dms:Text">
          <xsd:maxLength value="255"/>
        </xsd:restriction>
      </xsd:simpleType>
    </xsd:element>
    <xsd:element name="SubProjectName8" ma:index="71" nillable="true" ma:displayName="CUD 8" ma:internalName="SubProjectName8">
      <xsd:simpleType>
        <xsd:restriction base="dms:Text">
          <xsd:maxLength value="255"/>
        </xsd:restriction>
      </xsd:simpleType>
    </xsd:element>
    <xsd:element name="SubProjectName9" ma:index="72" nillable="true" ma:displayName="CUD 9" ma:internalName="SubProjectName9">
      <xsd:simpleType>
        <xsd:restriction base="dms:Text">
          <xsd:maxLength value="255"/>
        </xsd:restriction>
      </xsd:simpleType>
    </xsd:element>
    <xsd:element name="SubProjectName10" ma:index="73" nillable="true" ma:displayName="CUD 10" ma:internalName="SubProjectName10">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eaacd3a-c4ca-47b7-bf42-4fc6b6011408" elementFormDefault="qualified">
    <xsd:import namespace="http://schemas.microsoft.com/office/2006/documentManagement/types"/>
    <xsd:import namespace="http://schemas.microsoft.com/office/infopath/2007/PartnerControls"/>
    <xsd:element name="ActiveLibraryURL" ma:index="60" nillable="true" ma:displayName="Active Library URL" ma:description="Copied from Active Library." ma:internalName="ActiveLibraryURL">
      <xsd:simpleType>
        <xsd:restriction base="dms:Note">
          <xsd:maxLength value="255"/>
        </xsd:restriction>
      </xsd:simpleType>
    </xsd:element>
    <xsd:element name="PRDA_x0023_" ma:index="61" nillable="true" ma:displayName="PRDA#" ma:format="Dropdown" ma:internalName="PRDA_x0023_">
      <xsd:simpleType>
        <xsd:restriction base="dms:Text">
          <xsd:maxLength value="255"/>
        </xsd:restriction>
      </xsd:simpleType>
    </xsd:element>
    <xsd:element name="lcf76f155ced4ddcb4097134ff3c332f" ma:index="62" nillable="true" ma:displayName="Image Tags_0" ma:hidden="true" ma:internalName="lcf76f155ced4ddcb4097134ff3c332f">
      <xsd:simpleType>
        <xsd:restriction base="dms:Note"/>
      </xsd:simpleType>
    </xsd:element>
    <xsd:element name="AttachmentValue" ma:index="74" nillable="true" ma:displayName="AttachmentValue" ma:internalName="AttachmentValue">
      <xsd:simpleType>
        <xsd:restriction base="dms:Note">
          <xsd:maxLength value="255"/>
        </xsd:restriction>
      </xsd:simpleType>
    </xsd:element>
    <xsd:element name="Content_x0020_Type_x0020_Text" ma:index="75" nillable="true" ma:displayName="Content Type Text" ma:internalName="Content_x0020_Type_x0020_Text">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6b6fa1d-1a0a-4367-bc8e-8a0985d476e0" elementFormDefault="qualified">
    <xsd:import namespace="http://schemas.microsoft.com/office/2006/documentManagement/types"/>
    <xsd:import namespace="http://schemas.microsoft.com/office/infopath/2007/PartnerControls"/>
    <xsd:element name="TaxCatchAll" ma:index="63" nillable="true" ma:displayName="Taxonomy Catch All Column" ma:hidden="true" ma:list="{7089ccbd-bc7c-4deb-a9b2-01c61123845d}" ma:internalName="TaxCatchAll" ma:showField="CatchAllData" ma:web="7723d88b-aecd-4d62-9614-c429aa84638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17AB0C2-7D77-499F-9817-1CFAB79EF9AD}">
  <ds:schemaRefs>
    <ds:schemaRef ds:uri="http://schemas.microsoft.com/office/infopath/2007/PartnerControls"/>
    <ds:schemaRef ds:uri="http://purl.org/dc/dcmitype/"/>
    <ds:schemaRef ds:uri="http://purl.org/dc/terms/"/>
    <ds:schemaRef ds:uri="http://schemas.microsoft.com/office/2006/documentManagement/types"/>
    <ds:schemaRef ds:uri="http://schemas.microsoft.com/office/2006/metadata/properties"/>
    <ds:schemaRef ds:uri="http://schemas.openxmlformats.org/package/2006/metadata/core-properties"/>
    <ds:schemaRef ds:uri="c6b6fa1d-1a0a-4367-bc8e-8a0985d476e0"/>
    <ds:schemaRef ds:uri="53f10ea6-bfd8-42f8-9dc5-771536a221e4"/>
    <ds:schemaRef ds:uri="8b12a8c7-fa66-42e1-8a56-eb393b58fa5c"/>
    <ds:schemaRef ds:uri="http://www.w3.org/XML/1998/namespace"/>
    <ds:schemaRef ds:uri="http://purl.org/dc/elements/1.1/"/>
  </ds:schemaRefs>
</ds:datastoreItem>
</file>

<file path=customXml/itemProps2.xml><?xml version="1.0" encoding="utf-8"?>
<ds:datastoreItem xmlns:ds="http://schemas.openxmlformats.org/officeDocument/2006/customXml" ds:itemID="{783A80B0-2408-4BCD-8573-E4D3E1ACD12E}"/>
</file>

<file path=customXml/itemProps3.xml><?xml version="1.0" encoding="utf-8"?>
<ds:datastoreItem xmlns:ds="http://schemas.openxmlformats.org/officeDocument/2006/customXml" ds:itemID="{5C806F57-50C3-41F7-A034-24802E850B0D}"/>
</file>

<file path=docProps/app.xml><?xml version="1.0" encoding="utf-8"?>
<Properties xmlns="http://schemas.openxmlformats.org/officeDocument/2006/extended-properties" xmlns:vt="http://schemas.openxmlformats.org/officeDocument/2006/docPropsVTypes">
  <Template>LRFP</Template>
  <TotalTime>525</TotalTime>
  <Words>2644</Words>
  <Application>Microsoft Office PowerPoint</Application>
  <PresentationFormat>On-screen Show (16:9)</PresentationFormat>
  <Paragraphs>204</Paragraphs>
  <Slides>15</Slides>
  <Notes>15</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15</vt:i4>
      </vt:variant>
    </vt:vector>
  </HeadingPairs>
  <TitlesOfParts>
    <vt:vector size="26" baseType="lpstr">
      <vt:lpstr>ＭＳ Ｐゴシック</vt:lpstr>
      <vt:lpstr>Arial</vt:lpstr>
      <vt:lpstr>Arial Narrow</vt:lpstr>
      <vt:lpstr>Arial,Sans-Serif</vt:lpstr>
      <vt:lpstr>Calibri</vt:lpstr>
      <vt:lpstr>Courier New</vt:lpstr>
      <vt:lpstr>Courier New,monospace</vt:lpstr>
      <vt:lpstr>Symbol</vt:lpstr>
      <vt:lpstr>Wingdings</vt:lpstr>
      <vt:lpstr>ST agency template 2017</vt:lpstr>
      <vt:lpstr>1_ST agency template 2017</vt:lpstr>
      <vt:lpstr>PowerPoint Presentation</vt:lpstr>
      <vt:lpstr>PowerPoint Presentation</vt:lpstr>
      <vt:lpstr>PowerPoint Presentation</vt:lpstr>
      <vt:lpstr>October YTD Performance</vt:lpstr>
      <vt:lpstr>October YTD Revenue Performance</vt:lpstr>
      <vt:lpstr>October YTD Transit Operations</vt:lpstr>
      <vt:lpstr>October YTD System Expansion Projects </vt:lpstr>
      <vt:lpstr>October YTD Non-System Expansion Projects</vt:lpstr>
      <vt:lpstr>PowerPoint Presentation</vt:lpstr>
      <vt:lpstr>Asset and Liability Management Highlights</vt:lpstr>
      <vt:lpstr>PowerPoint Presentation</vt:lpstr>
      <vt:lpstr>Enterprise Risk Management</vt:lpstr>
      <vt:lpstr>Shared Business Planning Goal</vt:lpstr>
      <vt:lpstr>Shared Business Planning Cycle</vt:lpstr>
      <vt:lpstr>PowerPoint Presentation</vt:lpstr>
    </vt:vector>
  </TitlesOfParts>
  <Manager/>
  <Company>Sound Transit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- 2022 Q3 Financial Report 12-15-22</dc:title>
  <dc:subject/>
  <dc:creator>Fisher, Ryan</dc:creator>
  <cp:keywords/>
  <dc:description/>
  <cp:lastModifiedBy>Gamboa, Josephine</cp:lastModifiedBy>
  <cp:revision>4</cp:revision>
  <cp:lastPrinted>2022-12-06T17:18:13Z</cp:lastPrinted>
  <dcterms:created xsi:type="dcterms:W3CDTF">2019-09-12T16:54:11Z</dcterms:created>
  <dcterms:modified xsi:type="dcterms:W3CDTF">2022-12-13T20:45:05Z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0x010100289001A237C67D43B0F4AA263C333D63020008738C0EA953C44186DBE65865448549</vt:lpwstr>
  </property>
  <property fmtid="{D5CDD505-2E9C-101B-9397-08002B2CF9AE}" pid="3" name="MediaServiceImageTags">
    <vt:lpwstr/>
  </property>
  <property fmtid="{D5CDD505-2E9C-101B-9397-08002B2CF9AE}" pid="4" name="Update Content Type using Document Type">
    <vt:lpwstr>https://soundtransit.sharepoint.com/sites/PRDA/_layouts/15/wrkstat.aspx?List=3eaacd3a-c4ca-47b7-bf42-4fc6b6011408&amp;WorkflowInstanceName=5ee42de5-d55a-4828-b41e-04e1acb3f3da, Stage 1</vt:lpwstr>
  </property>
</Properties>
</file>